
<file path=[Content_Types].xml><?xml version="1.0" encoding="utf-8"?>
<Types xmlns="http://schemas.openxmlformats.org/package/2006/content-types">
  <Default Extension="png" ContentType="image/png"/>
  <Default Extension="svg" ContentType="image/svg+xml"/>
  <Default Extension="glb" ContentType="model/gltf.binary"/>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4"/>
  </p:notesMasterIdLst>
  <p:sldIdLst>
    <p:sldId id="256" r:id="rId2"/>
    <p:sldId id="321" r:id="rId3"/>
    <p:sldId id="328" r:id="rId4"/>
    <p:sldId id="258" r:id="rId5"/>
    <p:sldId id="302" r:id="rId6"/>
    <p:sldId id="329" r:id="rId7"/>
    <p:sldId id="259" r:id="rId8"/>
    <p:sldId id="330" r:id="rId9"/>
    <p:sldId id="262" r:id="rId10"/>
    <p:sldId id="288" r:id="rId11"/>
    <p:sldId id="300" r:id="rId12"/>
    <p:sldId id="312" r:id="rId13"/>
    <p:sldId id="298" r:id="rId14"/>
    <p:sldId id="311" r:id="rId15"/>
    <p:sldId id="314" r:id="rId16"/>
    <p:sldId id="274" r:id="rId17"/>
    <p:sldId id="325" r:id="rId18"/>
    <p:sldId id="293" r:id="rId19"/>
    <p:sldId id="294" r:id="rId20"/>
    <p:sldId id="264" r:id="rId21"/>
    <p:sldId id="335" r:id="rId22"/>
    <p:sldId id="318" r:id="rId23"/>
    <p:sldId id="317" r:id="rId24"/>
    <p:sldId id="315" r:id="rId25"/>
    <p:sldId id="295" r:id="rId26"/>
    <p:sldId id="331" r:id="rId27"/>
    <p:sldId id="301" r:id="rId28"/>
    <p:sldId id="303" r:id="rId29"/>
    <p:sldId id="270" r:id="rId30"/>
    <p:sldId id="332" r:id="rId31"/>
    <p:sldId id="304" r:id="rId32"/>
    <p:sldId id="316" r:id="rId33"/>
    <p:sldId id="287" r:id="rId34"/>
    <p:sldId id="336" r:id="rId35"/>
    <p:sldId id="337" r:id="rId36"/>
    <p:sldId id="326" r:id="rId37"/>
    <p:sldId id="323" r:id="rId38"/>
    <p:sldId id="324" r:id="rId39"/>
    <p:sldId id="327" r:id="rId40"/>
    <p:sldId id="338" r:id="rId41"/>
    <p:sldId id="319" r:id="rId42"/>
    <p:sldId id="266"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 initials="" lastIdx="1" clrIdx="0">
    <p:extLst>
      <p:ext uri="{19B8F6BF-5375-455C-9EA6-DF929625EA0E}">
        <p15:presenceInfo xmlns:p15="http://schemas.microsoft.com/office/powerpoint/2012/main" userId="271254c443c39a7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8134D"/>
    <a:srgbClr val="00FF00"/>
    <a:srgbClr val="602183"/>
    <a:srgbClr val="FF6C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34" autoAdjust="0"/>
    <p:restoredTop sz="83704" autoAdjust="0"/>
  </p:normalViewPr>
  <p:slideViewPr>
    <p:cSldViewPr snapToGrid="0">
      <p:cViewPr varScale="1">
        <p:scale>
          <a:sx n="97" d="100"/>
          <a:sy n="97" d="100"/>
        </p:scale>
        <p:origin x="150" y="6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CD0E3B-A040-4131-9BD7-B885C210F3D5}" type="doc">
      <dgm:prSet loTypeId="urn:microsoft.com/office/officeart/2005/8/layout/StepDownProcess" loCatId="process" qsTypeId="urn:microsoft.com/office/officeart/2005/8/quickstyle/3d3" qsCatId="3D" csTypeId="urn:microsoft.com/office/officeart/2005/8/colors/accent1_2" csCatId="accent1" phldr="1"/>
      <dgm:spPr/>
      <dgm:t>
        <a:bodyPr/>
        <a:lstStyle/>
        <a:p>
          <a:endParaRPr lang="en-IL"/>
        </a:p>
      </dgm:t>
    </dgm:pt>
    <dgm:pt modelId="{FF491F09-8C08-47F1-9875-6021C76D196D}">
      <dgm:prSet phldrT="[Text]"/>
      <dgm:spPr/>
      <dgm:t>
        <a:bodyPr/>
        <a:lstStyle/>
        <a:p>
          <a:r>
            <a:rPr lang="en-US" dirty="0"/>
            <a:t>Pre-Master secret</a:t>
          </a:r>
          <a:endParaRPr lang="en-IL" dirty="0"/>
        </a:p>
      </dgm:t>
    </dgm:pt>
    <dgm:pt modelId="{B3D33AE7-6296-422E-ADCA-7D39CF0F7D74}" type="parTrans" cxnId="{AFBC37AD-FE8B-462E-84C6-F44BACBFA7DD}">
      <dgm:prSet/>
      <dgm:spPr/>
      <dgm:t>
        <a:bodyPr/>
        <a:lstStyle/>
        <a:p>
          <a:endParaRPr lang="en-IL"/>
        </a:p>
      </dgm:t>
    </dgm:pt>
    <dgm:pt modelId="{4405B38A-EA9C-405E-B49B-08ADD64C2CDA}" type="sibTrans" cxnId="{AFBC37AD-FE8B-462E-84C6-F44BACBFA7DD}">
      <dgm:prSet/>
      <dgm:spPr/>
      <dgm:t>
        <a:bodyPr/>
        <a:lstStyle/>
        <a:p>
          <a:endParaRPr lang="en-IL"/>
        </a:p>
      </dgm:t>
    </dgm:pt>
    <dgm:pt modelId="{BD61F83A-2664-4F1D-B5B5-02EC705F30AB}">
      <dgm:prSet phldrT="[Text]"/>
      <dgm:spPr/>
      <dgm:t>
        <a:bodyPr/>
        <a:lstStyle/>
        <a:p>
          <a:pPr>
            <a:lnSpc>
              <a:spcPct val="150000"/>
            </a:lnSpc>
          </a:pPr>
          <a:r>
            <a:rPr lang="en-US" dirty="0"/>
            <a:t>Exchanged during handshake (RSA)</a:t>
          </a:r>
          <a:endParaRPr lang="en-IL" dirty="0"/>
        </a:p>
      </dgm:t>
    </dgm:pt>
    <dgm:pt modelId="{67A8CA6B-F42A-40E5-8F59-15E2A5ABFB88}" type="parTrans" cxnId="{22903956-77B2-4523-875C-DB0FE49D73BB}">
      <dgm:prSet/>
      <dgm:spPr/>
      <dgm:t>
        <a:bodyPr/>
        <a:lstStyle/>
        <a:p>
          <a:endParaRPr lang="en-IL"/>
        </a:p>
      </dgm:t>
    </dgm:pt>
    <dgm:pt modelId="{305E6D42-20EE-46E7-85E0-022F8370B6A4}" type="sibTrans" cxnId="{22903956-77B2-4523-875C-DB0FE49D73BB}">
      <dgm:prSet/>
      <dgm:spPr/>
      <dgm:t>
        <a:bodyPr/>
        <a:lstStyle/>
        <a:p>
          <a:endParaRPr lang="en-IL"/>
        </a:p>
      </dgm:t>
    </dgm:pt>
    <dgm:pt modelId="{6B5E3F8A-5ADB-430F-ACC6-B73430C9962D}">
      <dgm:prSet phldrT="[Text]"/>
      <dgm:spPr/>
      <dgm:t>
        <a:bodyPr/>
        <a:lstStyle/>
        <a:p>
          <a:r>
            <a:rPr lang="en-US" dirty="0"/>
            <a:t>Master secret</a:t>
          </a:r>
          <a:endParaRPr lang="en-IL" dirty="0"/>
        </a:p>
      </dgm:t>
    </dgm:pt>
    <dgm:pt modelId="{BE899CB4-9833-4067-8A10-32580A51219F}" type="parTrans" cxnId="{9E4C3FFF-DE66-492B-9D53-6E3AE16D58FA}">
      <dgm:prSet/>
      <dgm:spPr/>
      <dgm:t>
        <a:bodyPr/>
        <a:lstStyle/>
        <a:p>
          <a:endParaRPr lang="en-IL"/>
        </a:p>
      </dgm:t>
    </dgm:pt>
    <dgm:pt modelId="{5C9C9C59-41F9-47F4-B18B-23EEF6845B3D}" type="sibTrans" cxnId="{9E4C3FFF-DE66-492B-9D53-6E3AE16D58FA}">
      <dgm:prSet/>
      <dgm:spPr/>
      <dgm:t>
        <a:bodyPr/>
        <a:lstStyle/>
        <a:p>
          <a:endParaRPr lang="en-IL"/>
        </a:p>
      </dgm:t>
    </dgm:pt>
    <dgm:pt modelId="{0AB2AFDD-9AE5-4493-82B8-9244871B0CCB}">
      <dgm:prSet phldrT="[Text]" custT="1"/>
      <dgm:spPr/>
      <dgm:t>
        <a:bodyPr/>
        <a:lstStyle/>
        <a:p>
          <a:pPr>
            <a:lnSpc>
              <a:spcPct val="150000"/>
            </a:lnSpc>
          </a:pPr>
          <a:r>
            <a:rPr lang="en-US" sz="1200" dirty="0"/>
            <a:t>Derived from Pre-Master Secret, Client Random value and Server Random value</a:t>
          </a:r>
          <a:endParaRPr lang="en-IL" sz="1200" dirty="0"/>
        </a:p>
      </dgm:t>
    </dgm:pt>
    <dgm:pt modelId="{D735182A-D4C8-4C86-8C41-5221BC481339}" type="parTrans" cxnId="{91D30F7D-0C82-4DF1-AB99-89DA0FA60E90}">
      <dgm:prSet/>
      <dgm:spPr/>
      <dgm:t>
        <a:bodyPr/>
        <a:lstStyle/>
        <a:p>
          <a:endParaRPr lang="en-IL"/>
        </a:p>
      </dgm:t>
    </dgm:pt>
    <dgm:pt modelId="{5B066131-DC1A-4EAA-AA6E-16AC6C9E521B}" type="sibTrans" cxnId="{91D30F7D-0C82-4DF1-AB99-89DA0FA60E90}">
      <dgm:prSet/>
      <dgm:spPr/>
      <dgm:t>
        <a:bodyPr/>
        <a:lstStyle/>
        <a:p>
          <a:endParaRPr lang="en-IL"/>
        </a:p>
      </dgm:t>
    </dgm:pt>
    <dgm:pt modelId="{7A7FC64E-2ED3-4671-A301-92F9591C41C4}">
      <dgm:prSet phldrT="[Text]"/>
      <dgm:spPr/>
      <dgm:t>
        <a:bodyPr/>
        <a:lstStyle/>
        <a:p>
          <a:r>
            <a:rPr lang="en-US" dirty="0"/>
            <a:t>Key Block</a:t>
          </a:r>
          <a:endParaRPr lang="en-IL" dirty="0"/>
        </a:p>
      </dgm:t>
    </dgm:pt>
    <dgm:pt modelId="{A0DB1EAB-1CA8-4865-8AEE-8C159047DF97}" type="parTrans" cxnId="{9B0AE5D9-B90B-447E-81FD-65F6F07187DE}">
      <dgm:prSet/>
      <dgm:spPr/>
      <dgm:t>
        <a:bodyPr/>
        <a:lstStyle/>
        <a:p>
          <a:endParaRPr lang="en-IL"/>
        </a:p>
      </dgm:t>
    </dgm:pt>
    <dgm:pt modelId="{49C71CE9-084C-4B17-B600-8EB5205EF8C2}" type="sibTrans" cxnId="{9B0AE5D9-B90B-447E-81FD-65F6F07187DE}">
      <dgm:prSet/>
      <dgm:spPr/>
      <dgm:t>
        <a:bodyPr/>
        <a:lstStyle/>
        <a:p>
          <a:endParaRPr lang="en-IL"/>
        </a:p>
      </dgm:t>
    </dgm:pt>
    <dgm:pt modelId="{EF3F1553-267D-43F2-843E-0390E3E4AAAE}">
      <dgm:prSet phldrT="[Text]" custT="1"/>
      <dgm:spPr/>
      <dgm:t>
        <a:bodyPr/>
        <a:lstStyle/>
        <a:p>
          <a:pPr>
            <a:lnSpc>
              <a:spcPct val="150000"/>
            </a:lnSpc>
          </a:pPr>
          <a:r>
            <a:rPr lang="en-US" sz="1200" dirty="0"/>
            <a:t>Symmetric block</a:t>
          </a:r>
          <a:endParaRPr lang="en-IL" sz="1200" dirty="0"/>
        </a:p>
      </dgm:t>
    </dgm:pt>
    <dgm:pt modelId="{393BC8C8-3E0C-4DDA-AEF5-DDCF7D63E4B5}" type="parTrans" cxnId="{A5C3F2B2-C6CF-47EB-9697-88CA8830AD6A}">
      <dgm:prSet/>
      <dgm:spPr/>
      <dgm:t>
        <a:bodyPr/>
        <a:lstStyle/>
        <a:p>
          <a:endParaRPr lang="en-IL"/>
        </a:p>
      </dgm:t>
    </dgm:pt>
    <dgm:pt modelId="{72E58929-19AF-41A6-9F55-FDA8BB96A4E4}" type="sibTrans" cxnId="{A5C3F2B2-C6CF-47EB-9697-88CA8830AD6A}">
      <dgm:prSet/>
      <dgm:spPr/>
      <dgm:t>
        <a:bodyPr/>
        <a:lstStyle/>
        <a:p>
          <a:endParaRPr lang="en-IL"/>
        </a:p>
      </dgm:t>
    </dgm:pt>
    <dgm:pt modelId="{091742E7-AF17-4366-880B-60E2E0CD276D}">
      <dgm:prSet phldrT="[Text]" custT="1"/>
      <dgm:spPr/>
      <dgm:t>
        <a:bodyPr/>
        <a:lstStyle/>
        <a:p>
          <a:pPr>
            <a:lnSpc>
              <a:spcPct val="150000"/>
            </a:lnSpc>
          </a:pPr>
          <a:r>
            <a:rPr lang="en-US" sz="1200" dirty="0"/>
            <a:t>Consists of six different keys</a:t>
          </a:r>
          <a:endParaRPr lang="en-IL" sz="1200" dirty="0"/>
        </a:p>
      </dgm:t>
    </dgm:pt>
    <dgm:pt modelId="{23578E49-4AA2-405A-B49E-F6BE81E97A34}" type="parTrans" cxnId="{05234105-D58E-4A24-97F8-1F6CCB88DDEF}">
      <dgm:prSet/>
      <dgm:spPr/>
      <dgm:t>
        <a:bodyPr/>
        <a:lstStyle/>
        <a:p>
          <a:endParaRPr lang="en-IL"/>
        </a:p>
      </dgm:t>
    </dgm:pt>
    <dgm:pt modelId="{91B1571B-0C04-4BCE-BF04-B534BD266B4F}" type="sibTrans" cxnId="{05234105-D58E-4A24-97F8-1F6CCB88DDEF}">
      <dgm:prSet/>
      <dgm:spPr/>
      <dgm:t>
        <a:bodyPr/>
        <a:lstStyle/>
        <a:p>
          <a:endParaRPr lang="en-IL"/>
        </a:p>
      </dgm:t>
    </dgm:pt>
    <dgm:pt modelId="{5817F8AD-2CA8-4F51-A966-AD7481A6378C}">
      <dgm:prSet phldrT="[Text]"/>
      <dgm:spPr/>
      <dgm:t>
        <a:bodyPr/>
        <a:lstStyle/>
        <a:p>
          <a:pPr>
            <a:lnSpc>
              <a:spcPct val="150000"/>
            </a:lnSpc>
          </a:pPr>
          <a:r>
            <a:rPr lang="en-US" dirty="0"/>
            <a:t>Derived from DH parameters</a:t>
          </a:r>
          <a:endParaRPr lang="en-IL" dirty="0"/>
        </a:p>
      </dgm:t>
    </dgm:pt>
    <dgm:pt modelId="{F820C541-C8DF-43A5-91F4-538330BB8D6A}" type="parTrans" cxnId="{5984AB46-AE29-4BC2-BD6D-354F1C3C2DEB}">
      <dgm:prSet/>
      <dgm:spPr/>
      <dgm:t>
        <a:bodyPr/>
        <a:lstStyle/>
        <a:p>
          <a:pPr rtl="1"/>
          <a:endParaRPr lang="he-IL"/>
        </a:p>
      </dgm:t>
    </dgm:pt>
    <dgm:pt modelId="{0CECC618-5DA4-4AEE-B1B3-FC9693A8B90D}" type="sibTrans" cxnId="{5984AB46-AE29-4BC2-BD6D-354F1C3C2DEB}">
      <dgm:prSet/>
      <dgm:spPr/>
      <dgm:t>
        <a:bodyPr/>
        <a:lstStyle/>
        <a:p>
          <a:pPr rtl="1"/>
          <a:endParaRPr lang="he-IL"/>
        </a:p>
      </dgm:t>
    </dgm:pt>
    <dgm:pt modelId="{BE920081-0277-465B-869D-8A34B4C5EEA3}" type="pres">
      <dgm:prSet presAssocID="{56CD0E3B-A040-4131-9BD7-B885C210F3D5}" presName="rootnode" presStyleCnt="0">
        <dgm:presLayoutVars>
          <dgm:chMax/>
          <dgm:chPref/>
          <dgm:dir/>
          <dgm:animLvl val="lvl"/>
        </dgm:presLayoutVars>
      </dgm:prSet>
      <dgm:spPr/>
      <dgm:t>
        <a:bodyPr/>
        <a:lstStyle/>
        <a:p>
          <a:endParaRPr lang="en-US"/>
        </a:p>
      </dgm:t>
    </dgm:pt>
    <dgm:pt modelId="{215EC2E0-8657-48DF-899A-681E8ACD93A7}" type="pres">
      <dgm:prSet presAssocID="{FF491F09-8C08-47F1-9875-6021C76D196D}" presName="composite" presStyleCnt="0"/>
      <dgm:spPr/>
    </dgm:pt>
    <dgm:pt modelId="{CE30C6E2-809A-49FA-8481-173027F6AD68}" type="pres">
      <dgm:prSet presAssocID="{FF491F09-8C08-47F1-9875-6021C76D196D}" presName="bentUpArrow1" presStyleLbl="alignImgPlace1" presStyleIdx="0" presStyleCnt="2" custLinFactNeighborX="26406" custLinFactNeighborY="-542"/>
      <dgm:spPr/>
    </dgm:pt>
    <dgm:pt modelId="{9320DDB3-4664-4CC7-81B7-B8FDCB9C27CC}" type="pres">
      <dgm:prSet presAssocID="{FF491F09-8C08-47F1-9875-6021C76D196D}" presName="ParentText" presStyleLbl="node1" presStyleIdx="0" presStyleCnt="3" custLinFactNeighborX="17863" custLinFactNeighborY="-460">
        <dgm:presLayoutVars>
          <dgm:chMax val="1"/>
          <dgm:chPref val="1"/>
          <dgm:bulletEnabled val="1"/>
        </dgm:presLayoutVars>
      </dgm:prSet>
      <dgm:spPr/>
      <dgm:t>
        <a:bodyPr/>
        <a:lstStyle/>
        <a:p>
          <a:endParaRPr lang="en-US"/>
        </a:p>
      </dgm:t>
    </dgm:pt>
    <dgm:pt modelId="{B0C4A7C8-515C-4488-9A2B-7C2A10FEE91E}" type="pres">
      <dgm:prSet presAssocID="{FF491F09-8C08-47F1-9875-6021C76D196D}" presName="ChildText" presStyleLbl="revTx" presStyleIdx="0" presStyleCnt="3" custScaleX="256647" custLinFactX="11682" custLinFactNeighborX="100000">
        <dgm:presLayoutVars>
          <dgm:chMax val="0"/>
          <dgm:chPref val="0"/>
          <dgm:bulletEnabled val="1"/>
        </dgm:presLayoutVars>
      </dgm:prSet>
      <dgm:spPr/>
      <dgm:t>
        <a:bodyPr/>
        <a:lstStyle/>
        <a:p>
          <a:endParaRPr lang="en-US"/>
        </a:p>
      </dgm:t>
    </dgm:pt>
    <dgm:pt modelId="{9DA4EA9D-B95A-41AB-9571-67B461E8C8E1}" type="pres">
      <dgm:prSet presAssocID="{4405B38A-EA9C-405E-B49B-08ADD64C2CDA}" presName="sibTrans" presStyleCnt="0"/>
      <dgm:spPr/>
    </dgm:pt>
    <dgm:pt modelId="{8882D00F-CED8-4569-802F-4B33D47F8858}" type="pres">
      <dgm:prSet presAssocID="{6B5E3F8A-5ADB-430F-ACC6-B73430C9962D}" presName="composite" presStyleCnt="0"/>
      <dgm:spPr/>
    </dgm:pt>
    <dgm:pt modelId="{A57DB4A7-20F9-4735-B545-821B036AC6F1}" type="pres">
      <dgm:prSet presAssocID="{6B5E3F8A-5ADB-430F-ACC6-B73430C9962D}" presName="bentUpArrow1" presStyleLbl="alignImgPlace1" presStyleIdx="1" presStyleCnt="2" custLinFactNeighborX="-13688" custLinFactNeighborY="733"/>
      <dgm:spPr/>
    </dgm:pt>
    <dgm:pt modelId="{302ACC7F-3D91-4ADA-89BD-8E3B5A5135D9}" type="pres">
      <dgm:prSet presAssocID="{6B5E3F8A-5ADB-430F-ACC6-B73430C9962D}" presName="ParentText" presStyleLbl="node1" presStyleIdx="1" presStyleCnt="3" custLinFactNeighborX="-9276" custLinFactNeighborY="622">
        <dgm:presLayoutVars>
          <dgm:chMax val="1"/>
          <dgm:chPref val="1"/>
          <dgm:bulletEnabled val="1"/>
        </dgm:presLayoutVars>
      </dgm:prSet>
      <dgm:spPr/>
      <dgm:t>
        <a:bodyPr/>
        <a:lstStyle/>
        <a:p>
          <a:endParaRPr lang="en-US"/>
        </a:p>
      </dgm:t>
    </dgm:pt>
    <dgm:pt modelId="{4F5002AD-0166-4A50-8BF3-A0325C139EBF}" type="pres">
      <dgm:prSet presAssocID="{6B5E3F8A-5ADB-430F-ACC6-B73430C9962D}" presName="ChildText" presStyleLbl="revTx" presStyleIdx="1" presStyleCnt="3" custScaleX="237348" custLinFactNeighborX="57903" custLinFactNeighborY="832">
        <dgm:presLayoutVars>
          <dgm:chMax val="0"/>
          <dgm:chPref val="0"/>
          <dgm:bulletEnabled val="1"/>
        </dgm:presLayoutVars>
      </dgm:prSet>
      <dgm:spPr/>
      <dgm:t>
        <a:bodyPr/>
        <a:lstStyle/>
        <a:p>
          <a:endParaRPr lang="en-US"/>
        </a:p>
      </dgm:t>
    </dgm:pt>
    <dgm:pt modelId="{CA37B198-78DC-49B9-AE07-A61B17FAA114}" type="pres">
      <dgm:prSet presAssocID="{5C9C9C59-41F9-47F4-B18B-23EEF6845B3D}" presName="sibTrans" presStyleCnt="0"/>
      <dgm:spPr/>
    </dgm:pt>
    <dgm:pt modelId="{6E329089-71F0-4209-B384-933B544E8A0D}" type="pres">
      <dgm:prSet presAssocID="{7A7FC64E-2ED3-4671-A301-92F9591C41C4}" presName="composite" presStyleCnt="0"/>
      <dgm:spPr/>
    </dgm:pt>
    <dgm:pt modelId="{D790EF76-9883-43CF-8AE5-3AC8FAFC3395}" type="pres">
      <dgm:prSet presAssocID="{7A7FC64E-2ED3-4671-A301-92F9591C41C4}" presName="ParentText" presStyleLbl="node1" presStyleIdx="2" presStyleCnt="3" custLinFactNeighborX="-36600" custLinFactNeighborY="1362">
        <dgm:presLayoutVars>
          <dgm:chMax val="1"/>
          <dgm:chPref val="1"/>
          <dgm:bulletEnabled val="1"/>
        </dgm:presLayoutVars>
      </dgm:prSet>
      <dgm:spPr/>
      <dgm:t>
        <a:bodyPr/>
        <a:lstStyle/>
        <a:p>
          <a:endParaRPr lang="en-US"/>
        </a:p>
      </dgm:t>
    </dgm:pt>
    <dgm:pt modelId="{1DA82C78-44EE-4B8B-B8DD-8C37C18B00E6}" type="pres">
      <dgm:prSet presAssocID="{7A7FC64E-2ED3-4671-A301-92F9591C41C4}" presName="FinalChildText" presStyleLbl="revTx" presStyleIdx="2" presStyleCnt="3" custScaleX="161688" custLinFactNeighborX="-18198">
        <dgm:presLayoutVars>
          <dgm:chMax val="0"/>
          <dgm:chPref val="0"/>
          <dgm:bulletEnabled val="1"/>
        </dgm:presLayoutVars>
      </dgm:prSet>
      <dgm:spPr/>
      <dgm:t>
        <a:bodyPr/>
        <a:lstStyle/>
        <a:p>
          <a:endParaRPr lang="en-US"/>
        </a:p>
      </dgm:t>
    </dgm:pt>
  </dgm:ptLst>
  <dgm:cxnLst>
    <dgm:cxn modelId="{143243DF-BF56-4D81-AD95-DE6E1B4B2E19}" type="presOf" srcId="{FF491F09-8C08-47F1-9875-6021C76D196D}" destId="{9320DDB3-4664-4CC7-81B7-B8FDCB9C27CC}" srcOrd="0" destOrd="0" presId="urn:microsoft.com/office/officeart/2005/8/layout/StepDownProcess"/>
    <dgm:cxn modelId="{1354F60C-C307-4ABB-B838-4E53495D6216}" type="presOf" srcId="{7A7FC64E-2ED3-4671-A301-92F9591C41C4}" destId="{D790EF76-9883-43CF-8AE5-3AC8FAFC3395}" srcOrd="0" destOrd="0" presId="urn:microsoft.com/office/officeart/2005/8/layout/StepDownProcess"/>
    <dgm:cxn modelId="{733FDBD3-F365-4837-8A06-9A3766FDA719}" type="presOf" srcId="{091742E7-AF17-4366-880B-60E2E0CD276D}" destId="{1DA82C78-44EE-4B8B-B8DD-8C37C18B00E6}" srcOrd="0" destOrd="1" presId="urn:microsoft.com/office/officeart/2005/8/layout/StepDownProcess"/>
    <dgm:cxn modelId="{E473D5FC-C198-4E75-8259-0C4F071AF260}" type="presOf" srcId="{EF3F1553-267D-43F2-843E-0390E3E4AAAE}" destId="{1DA82C78-44EE-4B8B-B8DD-8C37C18B00E6}" srcOrd="0" destOrd="0" presId="urn:microsoft.com/office/officeart/2005/8/layout/StepDownProcess"/>
    <dgm:cxn modelId="{0EA9A77C-17F8-451A-BA99-C7EEB45607A9}" type="presOf" srcId="{0AB2AFDD-9AE5-4493-82B8-9244871B0CCB}" destId="{4F5002AD-0166-4A50-8BF3-A0325C139EBF}" srcOrd="0" destOrd="0" presId="urn:microsoft.com/office/officeart/2005/8/layout/StepDownProcess"/>
    <dgm:cxn modelId="{A5C3F2B2-C6CF-47EB-9697-88CA8830AD6A}" srcId="{7A7FC64E-2ED3-4671-A301-92F9591C41C4}" destId="{EF3F1553-267D-43F2-843E-0390E3E4AAAE}" srcOrd="0" destOrd="0" parTransId="{393BC8C8-3E0C-4DDA-AEF5-DDCF7D63E4B5}" sibTransId="{72E58929-19AF-41A6-9F55-FDA8BB96A4E4}"/>
    <dgm:cxn modelId="{5984AB46-AE29-4BC2-BD6D-354F1C3C2DEB}" srcId="{FF491F09-8C08-47F1-9875-6021C76D196D}" destId="{5817F8AD-2CA8-4F51-A966-AD7481A6378C}" srcOrd="1" destOrd="0" parTransId="{F820C541-C8DF-43A5-91F4-538330BB8D6A}" sibTransId="{0CECC618-5DA4-4AEE-B1B3-FC9693A8B90D}"/>
    <dgm:cxn modelId="{AFBC37AD-FE8B-462E-84C6-F44BACBFA7DD}" srcId="{56CD0E3B-A040-4131-9BD7-B885C210F3D5}" destId="{FF491F09-8C08-47F1-9875-6021C76D196D}" srcOrd="0" destOrd="0" parTransId="{B3D33AE7-6296-422E-ADCA-7D39CF0F7D74}" sibTransId="{4405B38A-EA9C-405E-B49B-08ADD64C2CDA}"/>
    <dgm:cxn modelId="{05234105-D58E-4A24-97F8-1F6CCB88DDEF}" srcId="{7A7FC64E-2ED3-4671-A301-92F9591C41C4}" destId="{091742E7-AF17-4366-880B-60E2E0CD276D}" srcOrd="1" destOrd="0" parTransId="{23578E49-4AA2-405A-B49E-F6BE81E97A34}" sibTransId="{91B1571B-0C04-4BCE-BF04-B534BD266B4F}"/>
    <dgm:cxn modelId="{22903956-77B2-4523-875C-DB0FE49D73BB}" srcId="{FF491F09-8C08-47F1-9875-6021C76D196D}" destId="{BD61F83A-2664-4F1D-B5B5-02EC705F30AB}" srcOrd="0" destOrd="0" parTransId="{67A8CA6B-F42A-40E5-8F59-15E2A5ABFB88}" sibTransId="{305E6D42-20EE-46E7-85E0-022F8370B6A4}"/>
    <dgm:cxn modelId="{70BF27E7-A43F-453A-9FDF-F7A78BE66724}" type="presOf" srcId="{6B5E3F8A-5ADB-430F-ACC6-B73430C9962D}" destId="{302ACC7F-3D91-4ADA-89BD-8E3B5A5135D9}" srcOrd="0" destOrd="0" presId="urn:microsoft.com/office/officeart/2005/8/layout/StepDownProcess"/>
    <dgm:cxn modelId="{9B0AE5D9-B90B-447E-81FD-65F6F07187DE}" srcId="{56CD0E3B-A040-4131-9BD7-B885C210F3D5}" destId="{7A7FC64E-2ED3-4671-A301-92F9591C41C4}" srcOrd="2" destOrd="0" parTransId="{A0DB1EAB-1CA8-4865-8AEE-8C159047DF97}" sibTransId="{49C71CE9-084C-4B17-B600-8EB5205EF8C2}"/>
    <dgm:cxn modelId="{C5CA2E1D-9F2F-4CDD-BA29-2BAA581A9595}" type="presOf" srcId="{BD61F83A-2664-4F1D-B5B5-02EC705F30AB}" destId="{B0C4A7C8-515C-4488-9A2B-7C2A10FEE91E}" srcOrd="0" destOrd="0" presId="urn:microsoft.com/office/officeart/2005/8/layout/StepDownProcess"/>
    <dgm:cxn modelId="{9E4C3FFF-DE66-492B-9D53-6E3AE16D58FA}" srcId="{56CD0E3B-A040-4131-9BD7-B885C210F3D5}" destId="{6B5E3F8A-5ADB-430F-ACC6-B73430C9962D}" srcOrd="1" destOrd="0" parTransId="{BE899CB4-9833-4067-8A10-32580A51219F}" sibTransId="{5C9C9C59-41F9-47F4-B18B-23EEF6845B3D}"/>
    <dgm:cxn modelId="{94655755-F183-401E-8D70-9839CB64ACAF}" type="presOf" srcId="{5817F8AD-2CA8-4F51-A966-AD7481A6378C}" destId="{B0C4A7C8-515C-4488-9A2B-7C2A10FEE91E}" srcOrd="0" destOrd="1" presId="urn:microsoft.com/office/officeart/2005/8/layout/StepDownProcess"/>
    <dgm:cxn modelId="{91D30F7D-0C82-4DF1-AB99-89DA0FA60E90}" srcId="{6B5E3F8A-5ADB-430F-ACC6-B73430C9962D}" destId="{0AB2AFDD-9AE5-4493-82B8-9244871B0CCB}" srcOrd="0" destOrd="0" parTransId="{D735182A-D4C8-4C86-8C41-5221BC481339}" sibTransId="{5B066131-DC1A-4EAA-AA6E-16AC6C9E521B}"/>
    <dgm:cxn modelId="{84C57DFE-9557-4F67-912E-DE7D37A7E5C3}" type="presOf" srcId="{56CD0E3B-A040-4131-9BD7-B885C210F3D5}" destId="{BE920081-0277-465B-869D-8A34B4C5EEA3}" srcOrd="0" destOrd="0" presId="urn:microsoft.com/office/officeart/2005/8/layout/StepDownProcess"/>
    <dgm:cxn modelId="{D72B295E-143A-4CDD-99A8-FE513B8A46CB}" type="presParOf" srcId="{BE920081-0277-465B-869D-8A34B4C5EEA3}" destId="{215EC2E0-8657-48DF-899A-681E8ACD93A7}" srcOrd="0" destOrd="0" presId="urn:microsoft.com/office/officeart/2005/8/layout/StepDownProcess"/>
    <dgm:cxn modelId="{4F4F1037-5A26-44A7-8B68-3BC3F3A45E76}" type="presParOf" srcId="{215EC2E0-8657-48DF-899A-681E8ACD93A7}" destId="{CE30C6E2-809A-49FA-8481-173027F6AD68}" srcOrd="0" destOrd="0" presId="urn:microsoft.com/office/officeart/2005/8/layout/StepDownProcess"/>
    <dgm:cxn modelId="{9CBE2835-E58B-4AFD-838F-6CCB7F5460E3}" type="presParOf" srcId="{215EC2E0-8657-48DF-899A-681E8ACD93A7}" destId="{9320DDB3-4664-4CC7-81B7-B8FDCB9C27CC}" srcOrd="1" destOrd="0" presId="urn:microsoft.com/office/officeart/2005/8/layout/StepDownProcess"/>
    <dgm:cxn modelId="{AF5791B7-7A29-4282-ADD7-567D57BE400E}" type="presParOf" srcId="{215EC2E0-8657-48DF-899A-681E8ACD93A7}" destId="{B0C4A7C8-515C-4488-9A2B-7C2A10FEE91E}" srcOrd="2" destOrd="0" presId="urn:microsoft.com/office/officeart/2005/8/layout/StepDownProcess"/>
    <dgm:cxn modelId="{0BF12ACD-E0CE-409D-823D-79E2CAE790CE}" type="presParOf" srcId="{BE920081-0277-465B-869D-8A34B4C5EEA3}" destId="{9DA4EA9D-B95A-41AB-9571-67B461E8C8E1}" srcOrd="1" destOrd="0" presId="urn:microsoft.com/office/officeart/2005/8/layout/StepDownProcess"/>
    <dgm:cxn modelId="{F05B2155-E00F-4871-B614-CE26380497D1}" type="presParOf" srcId="{BE920081-0277-465B-869D-8A34B4C5EEA3}" destId="{8882D00F-CED8-4569-802F-4B33D47F8858}" srcOrd="2" destOrd="0" presId="urn:microsoft.com/office/officeart/2005/8/layout/StepDownProcess"/>
    <dgm:cxn modelId="{7FA48398-B6AA-400D-9987-064BBA481A47}" type="presParOf" srcId="{8882D00F-CED8-4569-802F-4B33D47F8858}" destId="{A57DB4A7-20F9-4735-B545-821B036AC6F1}" srcOrd="0" destOrd="0" presId="urn:microsoft.com/office/officeart/2005/8/layout/StepDownProcess"/>
    <dgm:cxn modelId="{E1AC32A7-7454-4A8A-952A-2B3476AB809A}" type="presParOf" srcId="{8882D00F-CED8-4569-802F-4B33D47F8858}" destId="{302ACC7F-3D91-4ADA-89BD-8E3B5A5135D9}" srcOrd="1" destOrd="0" presId="urn:microsoft.com/office/officeart/2005/8/layout/StepDownProcess"/>
    <dgm:cxn modelId="{A66502DA-1D09-47A6-AAE3-087639BDC4FE}" type="presParOf" srcId="{8882D00F-CED8-4569-802F-4B33D47F8858}" destId="{4F5002AD-0166-4A50-8BF3-A0325C139EBF}" srcOrd="2" destOrd="0" presId="urn:microsoft.com/office/officeart/2005/8/layout/StepDownProcess"/>
    <dgm:cxn modelId="{9B5A5EA3-29A4-4208-89A6-8C0DB00BFDA7}" type="presParOf" srcId="{BE920081-0277-465B-869D-8A34B4C5EEA3}" destId="{CA37B198-78DC-49B9-AE07-A61B17FAA114}" srcOrd="3" destOrd="0" presId="urn:microsoft.com/office/officeart/2005/8/layout/StepDownProcess"/>
    <dgm:cxn modelId="{865C0DD6-6957-48FB-8661-596C59CBBB18}" type="presParOf" srcId="{BE920081-0277-465B-869D-8A34B4C5EEA3}" destId="{6E329089-71F0-4209-B384-933B544E8A0D}" srcOrd="4" destOrd="0" presId="urn:microsoft.com/office/officeart/2005/8/layout/StepDownProcess"/>
    <dgm:cxn modelId="{062A4BC4-1207-4C03-9B12-50B70CDD8187}" type="presParOf" srcId="{6E329089-71F0-4209-B384-933B544E8A0D}" destId="{D790EF76-9883-43CF-8AE5-3AC8FAFC3395}" srcOrd="0" destOrd="0" presId="urn:microsoft.com/office/officeart/2005/8/layout/StepDownProcess"/>
    <dgm:cxn modelId="{79C4C233-260C-47CC-B916-3A0B96DFDC9D}" type="presParOf" srcId="{6E329089-71F0-4209-B384-933B544E8A0D}" destId="{1DA82C78-44EE-4B8B-B8DD-8C37C18B00E6}"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0C6E2-809A-49FA-8481-173027F6AD68}">
      <dsp:nvSpPr>
        <dsp:cNvPr id="0" name=""/>
        <dsp:cNvSpPr/>
      </dsp:nvSpPr>
      <dsp:spPr>
        <a:xfrm rot="5400000">
          <a:off x="579815" y="1331544"/>
          <a:ext cx="1021898" cy="1163395"/>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sp>
    <dsp:sp modelId="{9320DDB3-4664-4CC7-81B7-B8FDCB9C27CC}">
      <dsp:nvSpPr>
        <dsp:cNvPr id="0" name=""/>
        <dsp:cNvSpPr/>
      </dsp:nvSpPr>
      <dsp:spPr>
        <a:xfrm>
          <a:off x="309161" y="198749"/>
          <a:ext cx="1720275" cy="1204137"/>
        </a:xfrm>
        <a:prstGeom prst="roundRect">
          <a:avLst>
            <a:gd name="adj" fmla="val 16670"/>
          </a:avLst>
        </a:prstGeom>
        <a:solidFill>
          <a:schemeClr val="accent1">
            <a:hueOff val="0"/>
            <a:satOff val="0"/>
            <a:lumOff val="0"/>
            <a:alphaOff val="0"/>
          </a:schemeClr>
        </a:solidFill>
        <a:ln>
          <a:noFill/>
        </a:ln>
        <a:effectLst>
          <a:outerShdw blurRad="38100" dist="254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Pre-Master secret</a:t>
          </a:r>
          <a:endParaRPr lang="en-IL" sz="2300" kern="1200" dirty="0"/>
        </a:p>
      </dsp:txBody>
      <dsp:txXfrm>
        <a:off x="367953" y="257541"/>
        <a:ext cx="1602691" cy="1086553"/>
      </dsp:txXfrm>
    </dsp:sp>
    <dsp:sp modelId="{B0C4A7C8-515C-4488-9A2B-7C2A10FEE91E}">
      <dsp:nvSpPr>
        <dsp:cNvPr id="0" name=""/>
        <dsp:cNvSpPr/>
      </dsp:nvSpPr>
      <dsp:spPr>
        <a:xfrm>
          <a:off x="2139514" y="319130"/>
          <a:ext cx="3211076" cy="973236"/>
        </a:xfrm>
        <a:prstGeom prst="rect">
          <a:avLst/>
        </a:prstGeom>
        <a:noFill/>
        <a:ln w="12700" cap="rnd"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14300" lvl="1" indent="-114300" algn="l" defTabSz="622300">
            <a:lnSpc>
              <a:spcPct val="150000"/>
            </a:lnSpc>
            <a:spcBef>
              <a:spcPct val="0"/>
            </a:spcBef>
            <a:spcAft>
              <a:spcPct val="15000"/>
            </a:spcAft>
            <a:buChar char="••"/>
          </a:pPr>
          <a:r>
            <a:rPr lang="en-US" sz="1400" kern="1200" dirty="0"/>
            <a:t>Exchanged during handshake (RSA)</a:t>
          </a:r>
          <a:endParaRPr lang="en-IL" sz="1400" kern="1200" dirty="0"/>
        </a:p>
        <a:p>
          <a:pPr marL="114300" lvl="1" indent="-114300" algn="l" defTabSz="622300">
            <a:lnSpc>
              <a:spcPct val="150000"/>
            </a:lnSpc>
            <a:spcBef>
              <a:spcPct val="0"/>
            </a:spcBef>
            <a:spcAft>
              <a:spcPct val="15000"/>
            </a:spcAft>
            <a:buChar char="••"/>
          </a:pPr>
          <a:r>
            <a:rPr lang="en-US" sz="1400" kern="1200" dirty="0"/>
            <a:t>Derived from DH parameters</a:t>
          </a:r>
          <a:endParaRPr lang="en-IL" sz="1400" kern="1200" dirty="0"/>
        </a:p>
      </dsp:txBody>
      <dsp:txXfrm>
        <a:off x="2139514" y="319130"/>
        <a:ext cx="3211076" cy="973236"/>
      </dsp:txXfrm>
    </dsp:sp>
    <dsp:sp modelId="{A57DB4A7-20F9-4735-B545-821B036AC6F1}">
      <dsp:nvSpPr>
        <dsp:cNvPr id="0" name=""/>
        <dsp:cNvSpPr/>
      </dsp:nvSpPr>
      <dsp:spPr>
        <a:xfrm rot="5400000">
          <a:off x="2010034" y="2697216"/>
          <a:ext cx="1021898" cy="1163395"/>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sp>
    <dsp:sp modelId="{302ACC7F-3D91-4ADA-89BD-8E3B5A5135D9}">
      <dsp:nvSpPr>
        <dsp:cNvPr id="0" name=""/>
        <dsp:cNvSpPr/>
      </dsp:nvSpPr>
      <dsp:spPr>
        <a:xfrm>
          <a:off x="1738966" y="1564421"/>
          <a:ext cx="1720275" cy="1204137"/>
        </a:xfrm>
        <a:prstGeom prst="roundRect">
          <a:avLst>
            <a:gd name="adj" fmla="val 16670"/>
          </a:avLst>
        </a:prstGeom>
        <a:solidFill>
          <a:schemeClr val="accent1">
            <a:hueOff val="0"/>
            <a:satOff val="0"/>
            <a:lumOff val="0"/>
            <a:alphaOff val="0"/>
          </a:schemeClr>
        </a:solidFill>
        <a:ln>
          <a:noFill/>
        </a:ln>
        <a:effectLst>
          <a:outerShdw blurRad="38100" dist="254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Master secret</a:t>
          </a:r>
          <a:endParaRPr lang="en-IL" sz="2300" kern="1200" dirty="0"/>
        </a:p>
      </dsp:txBody>
      <dsp:txXfrm>
        <a:off x="1797758" y="1623213"/>
        <a:ext cx="1602691" cy="1086553"/>
      </dsp:txXfrm>
    </dsp:sp>
    <dsp:sp modelId="{4F5002AD-0166-4A50-8BF3-A0325C139EBF}">
      <dsp:nvSpPr>
        <dsp:cNvPr id="0" name=""/>
        <dsp:cNvSpPr/>
      </dsp:nvSpPr>
      <dsp:spPr>
        <a:xfrm>
          <a:off x="3484051" y="1679870"/>
          <a:ext cx="2969614" cy="973236"/>
        </a:xfrm>
        <a:prstGeom prst="rect">
          <a:avLst/>
        </a:prstGeom>
        <a:noFill/>
        <a:ln w="12700" cap="rnd"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150000"/>
            </a:lnSpc>
            <a:spcBef>
              <a:spcPct val="0"/>
            </a:spcBef>
            <a:spcAft>
              <a:spcPct val="15000"/>
            </a:spcAft>
            <a:buChar char="••"/>
          </a:pPr>
          <a:r>
            <a:rPr lang="en-US" sz="1200" kern="1200" dirty="0"/>
            <a:t>Derived from Pre-Master Secret, Client Random value and Server Random value</a:t>
          </a:r>
          <a:endParaRPr lang="en-IL" sz="1200" kern="1200" dirty="0"/>
        </a:p>
      </dsp:txBody>
      <dsp:txXfrm>
        <a:off x="3484051" y="1679870"/>
        <a:ext cx="2969614" cy="973236"/>
      </dsp:txXfrm>
    </dsp:sp>
    <dsp:sp modelId="{D790EF76-9883-43CF-8AE5-3AC8FAFC3395}">
      <dsp:nvSpPr>
        <dsp:cNvPr id="0" name=""/>
        <dsp:cNvSpPr/>
      </dsp:nvSpPr>
      <dsp:spPr>
        <a:xfrm>
          <a:off x="3165588" y="2925975"/>
          <a:ext cx="1720275" cy="1204137"/>
        </a:xfrm>
        <a:prstGeom prst="roundRect">
          <a:avLst>
            <a:gd name="adj" fmla="val 16670"/>
          </a:avLst>
        </a:prstGeom>
        <a:solidFill>
          <a:schemeClr val="accent1">
            <a:hueOff val="0"/>
            <a:satOff val="0"/>
            <a:lumOff val="0"/>
            <a:alphaOff val="0"/>
          </a:schemeClr>
        </a:solidFill>
        <a:ln>
          <a:noFill/>
        </a:ln>
        <a:effectLst>
          <a:outerShdw blurRad="38100" dist="254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Key Block</a:t>
          </a:r>
          <a:endParaRPr lang="en-IL" sz="2300" kern="1200" dirty="0"/>
        </a:p>
      </dsp:txBody>
      <dsp:txXfrm>
        <a:off x="3224380" y="2984767"/>
        <a:ext cx="1602691" cy="1086553"/>
      </dsp:txXfrm>
    </dsp:sp>
    <dsp:sp modelId="{1DA82C78-44EE-4B8B-B8DD-8C37C18B00E6}">
      <dsp:nvSpPr>
        <dsp:cNvPr id="0" name=""/>
        <dsp:cNvSpPr/>
      </dsp:nvSpPr>
      <dsp:spPr>
        <a:xfrm>
          <a:off x="4901888" y="3024416"/>
          <a:ext cx="2022982" cy="973236"/>
        </a:xfrm>
        <a:prstGeom prst="rect">
          <a:avLst/>
        </a:prstGeom>
        <a:noFill/>
        <a:ln w="12700" cap="rnd"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150000"/>
            </a:lnSpc>
            <a:spcBef>
              <a:spcPct val="0"/>
            </a:spcBef>
            <a:spcAft>
              <a:spcPct val="15000"/>
            </a:spcAft>
            <a:buChar char="••"/>
          </a:pPr>
          <a:r>
            <a:rPr lang="en-US" sz="1200" kern="1200" dirty="0"/>
            <a:t>Symmetric block</a:t>
          </a:r>
          <a:endParaRPr lang="en-IL" sz="1200" kern="1200" dirty="0"/>
        </a:p>
        <a:p>
          <a:pPr marL="114300" lvl="1" indent="-114300" algn="l" defTabSz="533400">
            <a:lnSpc>
              <a:spcPct val="150000"/>
            </a:lnSpc>
            <a:spcBef>
              <a:spcPct val="0"/>
            </a:spcBef>
            <a:spcAft>
              <a:spcPct val="15000"/>
            </a:spcAft>
            <a:buChar char="••"/>
          </a:pPr>
          <a:r>
            <a:rPr lang="en-US" sz="1200" kern="1200" dirty="0"/>
            <a:t>Consists of six different keys</a:t>
          </a:r>
          <a:endParaRPr lang="en-IL" sz="1200" kern="1200" dirty="0"/>
        </a:p>
      </dsp:txBody>
      <dsp:txXfrm>
        <a:off x="4901888" y="3024416"/>
        <a:ext cx="2022982" cy="973236"/>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a:extLst>
              <a:ext uri="{FF2B5EF4-FFF2-40B4-BE49-F238E27FC236}">
                <a16:creationId xmlns:a16="http://schemas.microsoft.com/office/drawing/2014/main" id="{3203A7EB-1160-4913-971F-04E826648A86}"/>
              </a:ext>
            </a:extLst>
          </p:cNvPr>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a:extLst>
              <a:ext uri="{FF2B5EF4-FFF2-40B4-BE49-F238E27FC236}">
                <a16:creationId xmlns:a16="http://schemas.microsoft.com/office/drawing/2014/main" id="{3F705F85-9609-4460-8B51-7B3846F39B5A}"/>
              </a:ext>
            </a:extLst>
          </p:cNvPr>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7D921F58-8550-4899-86BD-4CF7718E6A3E}" type="datetimeFigureOut">
              <a:rPr lang="he-IL" smtClean="0"/>
              <a:t>ח'/חשון/תשע"ט</a:t>
            </a:fld>
            <a:endParaRPr lang="he-IL"/>
          </a:p>
        </p:txBody>
      </p:sp>
      <p:sp>
        <p:nvSpPr>
          <p:cNvPr id="4" name="מציין מיקום של תמונת שקופית 3">
            <a:extLst>
              <a:ext uri="{FF2B5EF4-FFF2-40B4-BE49-F238E27FC236}">
                <a16:creationId xmlns:a16="http://schemas.microsoft.com/office/drawing/2014/main" id="{FC6DE1D1-ED5C-47BD-BC1D-6A6620F528B1}"/>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a:extLst>
              <a:ext uri="{FF2B5EF4-FFF2-40B4-BE49-F238E27FC236}">
                <a16:creationId xmlns:a16="http://schemas.microsoft.com/office/drawing/2014/main" id="{19259DAC-A461-4273-8EFD-862233875A03}"/>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a:extLst>
              <a:ext uri="{FF2B5EF4-FFF2-40B4-BE49-F238E27FC236}">
                <a16:creationId xmlns:a16="http://schemas.microsoft.com/office/drawing/2014/main" id="{21D5008D-BD91-4B58-94B7-E9CF12285766}"/>
              </a:ext>
            </a:extLst>
          </p:cNvPr>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a:extLst>
              <a:ext uri="{FF2B5EF4-FFF2-40B4-BE49-F238E27FC236}">
                <a16:creationId xmlns:a16="http://schemas.microsoft.com/office/drawing/2014/main" id="{2A555639-259F-4675-9725-41A2FCD43708}"/>
              </a:ext>
            </a:extLst>
          </p:cNvPr>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A8377C68-049A-4B9A-98BB-A5F4515CD607}" type="slidenum">
              <a:rPr lang="he-IL" smtClean="0"/>
              <a:t>‹#›</a:t>
            </a:fld>
            <a:endParaRPr lang="he-IL"/>
          </a:p>
        </p:txBody>
      </p:sp>
    </p:spTree>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6C2798FA-B127-4B6D-8B45-01AFF3073FEA}" type="slidenum">
              <a:rPr lang="he-IL" smtClean="0"/>
              <a:t>1</a:t>
            </a:fld>
            <a:endParaRPr lang="he-IL"/>
          </a:p>
        </p:txBody>
      </p:sp>
    </p:spTree>
    <p:extLst>
      <p:ext uri="{BB962C8B-B14F-4D97-AF65-F5344CB8AC3E}">
        <p14:creationId xmlns:p14="http://schemas.microsoft.com/office/powerpoint/2010/main" val="36007210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תחילה,</a:t>
            </a:r>
            <a:r>
              <a:rPr lang="he-IL" baseline="0" dirty="0"/>
              <a:t> מתבצע </a:t>
            </a:r>
            <a:r>
              <a:rPr lang="en-US" baseline="0" dirty="0"/>
              <a:t>TCP handshake</a:t>
            </a:r>
            <a:r>
              <a:rPr lang="he-IL" baseline="0" dirty="0"/>
              <a:t> (הכולל </a:t>
            </a:r>
            <a:r>
              <a:rPr lang="en-US" baseline="0" dirty="0"/>
              <a:t>SYN, SYN-ACK, ACK</a:t>
            </a:r>
            <a:r>
              <a:rPr lang="he-IL" baseline="0" dirty="0"/>
              <a:t>) על מנת להתחיל תקשורת המשתמשת על </a:t>
            </a:r>
            <a:r>
              <a:rPr lang="en-US" baseline="0" dirty="0"/>
              <a:t>TCP</a:t>
            </a:r>
            <a:r>
              <a:rPr lang="he-IL" baseline="0" dirty="0"/>
              <a:t> – </a:t>
            </a:r>
            <a:r>
              <a:rPr lang="en-US" baseline="0" dirty="0"/>
              <a:t>TLS</a:t>
            </a:r>
            <a:r>
              <a:rPr lang="he-IL" baseline="0" dirty="0"/>
              <a:t> משתמש ב- </a:t>
            </a:r>
            <a:r>
              <a:rPr lang="en-US" baseline="0" dirty="0"/>
              <a:t>TCP</a:t>
            </a:r>
            <a:endParaRPr lang="he-IL" baseline="0" dirty="0"/>
          </a:p>
          <a:p>
            <a:r>
              <a:rPr lang="he-IL" baseline="0" dirty="0"/>
              <a:t>לאחר מכן, מתחיל שלב ה-</a:t>
            </a:r>
            <a:r>
              <a:rPr lang="en-US" baseline="0" dirty="0"/>
              <a:t>TLS handshake</a:t>
            </a:r>
            <a:r>
              <a:rPr lang="he-IL" baseline="0" dirty="0"/>
              <a:t> הכולל 4 חבילות מידע שלאחריהן התקשורת בין הצדדים מוצפנת. </a:t>
            </a:r>
          </a:p>
        </p:txBody>
      </p:sp>
      <p:sp>
        <p:nvSpPr>
          <p:cNvPr id="4" name="Slide Number Placeholder 3"/>
          <p:cNvSpPr>
            <a:spLocks noGrp="1"/>
          </p:cNvSpPr>
          <p:nvPr>
            <p:ph type="sldNum" sz="quarter" idx="5"/>
          </p:nvPr>
        </p:nvSpPr>
        <p:spPr/>
        <p:txBody>
          <a:bodyPr/>
          <a:lstStyle/>
          <a:p>
            <a:fld id="{A8377C68-049A-4B9A-98BB-A5F4515CD607}" type="slidenum">
              <a:rPr lang="he-IL" smtClean="0"/>
              <a:t>10</a:t>
            </a:fld>
            <a:endParaRPr lang="he-IL"/>
          </a:p>
        </p:txBody>
      </p:sp>
    </p:spTree>
    <p:extLst>
      <p:ext uri="{BB962C8B-B14F-4D97-AF65-F5344CB8AC3E}">
        <p14:creationId xmlns:p14="http://schemas.microsoft.com/office/powerpoint/2010/main" val="1982506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A8377C68-049A-4B9A-98BB-A5F4515CD607}" type="slidenum">
              <a:rPr lang="he-IL" smtClean="0"/>
              <a:t>11</a:t>
            </a:fld>
            <a:endParaRPr lang="he-IL"/>
          </a:p>
        </p:txBody>
      </p:sp>
    </p:spTree>
    <p:extLst>
      <p:ext uri="{BB962C8B-B14F-4D97-AF65-F5344CB8AC3E}">
        <p14:creationId xmlns:p14="http://schemas.microsoft.com/office/powerpoint/2010/main" val="2353030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A8377C68-049A-4B9A-98BB-A5F4515CD607}" type="slidenum">
              <a:rPr lang="he-IL" smtClean="0"/>
              <a:t>12</a:t>
            </a:fld>
            <a:endParaRPr lang="he-IL"/>
          </a:p>
        </p:txBody>
      </p:sp>
    </p:spTree>
    <p:extLst>
      <p:ext uri="{BB962C8B-B14F-4D97-AF65-F5344CB8AC3E}">
        <p14:creationId xmlns:p14="http://schemas.microsoft.com/office/powerpoint/2010/main" val="3096511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A8377C68-049A-4B9A-98BB-A5F4515CD607}" type="slidenum">
              <a:rPr lang="he-IL" smtClean="0"/>
              <a:t>13</a:t>
            </a:fld>
            <a:endParaRPr lang="he-IL"/>
          </a:p>
        </p:txBody>
      </p:sp>
    </p:spTree>
    <p:extLst>
      <p:ext uri="{BB962C8B-B14F-4D97-AF65-F5344CB8AC3E}">
        <p14:creationId xmlns:p14="http://schemas.microsoft.com/office/powerpoint/2010/main" val="31372170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A8377C68-049A-4B9A-98BB-A5F4515CD607}" type="slidenum">
              <a:rPr lang="he-IL" smtClean="0"/>
              <a:t>14</a:t>
            </a:fld>
            <a:endParaRPr lang="he-IL"/>
          </a:p>
        </p:txBody>
      </p:sp>
    </p:spTree>
    <p:extLst>
      <p:ext uri="{BB962C8B-B14F-4D97-AF65-F5344CB8AC3E}">
        <p14:creationId xmlns:p14="http://schemas.microsoft.com/office/powerpoint/2010/main" val="907119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התהליך מתחיל בכך ששני הצדדים, אליס ובוב, מסכימים על צבע התחלה שרירותי שאינו צריך להישמר בסוד (אבל צריך להיות שונה בכל פעם); בדוגמה זו, הצבע הוא צהוב. כל אחד מהם בוחר צבע סודי שהוא שומר לעצמו - במקרה זה, כתום ותכול. החלק המכריע של התהליך הוא כי גם אליס וגם בוב מערבבים את הצבע הסודי שלהם יחד עם הצבע המשותף, וכתוצאה מכך יוצרים תערובת מיוחדת, אותה מחליפים באופן ציבורי. לבסוף, כל אחד מהם משלב את הצבע שהוא או היא קיבלה מהשותף עם הצבע הפרטי שלו או שלה. התוצאה היא תערובת צבע הסופי (צהוב חום במקרה זה), תוצאה זהה לתערובת הצבע הסופי של השותף.</a:t>
            </a:r>
          </a:p>
          <a:p>
            <a:endParaRPr lang="he-IL" dirty="0"/>
          </a:p>
          <a:p>
            <a:r>
              <a:rPr lang="he-IL" dirty="0"/>
              <a:t>במקרה שלנו התוצאה הסופית היא ה- </a:t>
            </a:r>
            <a:r>
              <a:rPr lang="en-US" dirty="0"/>
              <a:t>Pre-master Secret</a:t>
            </a:r>
            <a:endParaRPr lang="he-IL" dirty="0"/>
          </a:p>
        </p:txBody>
      </p:sp>
      <p:sp>
        <p:nvSpPr>
          <p:cNvPr id="4" name="Slide Number Placeholder 3"/>
          <p:cNvSpPr>
            <a:spLocks noGrp="1"/>
          </p:cNvSpPr>
          <p:nvPr>
            <p:ph type="sldNum" sz="quarter" idx="5"/>
          </p:nvPr>
        </p:nvSpPr>
        <p:spPr/>
        <p:txBody>
          <a:bodyPr/>
          <a:lstStyle/>
          <a:p>
            <a:fld id="{A8377C68-049A-4B9A-98BB-A5F4515CD607}" type="slidenum">
              <a:rPr lang="he-IL" smtClean="0"/>
              <a:t>15</a:t>
            </a:fld>
            <a:endParaRPr lang="he-IL"/>
          </a:p>
        </p:txBody>
      </p:sp>
    </p:spTree>
    <p:extLst>
      <p:ext uri="{BB962C8B-B14F-4D97-AF65-F5344CB8AC3E}">
        <p14:creationId xmlns:p14="http://schemas.microsoft.com/office/powerpoint/2010/main" val="29041812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indent="-171450">
              <a:buFont typeface="Arial" panose="020B0604020202020204" pitchFamily="34" charset="0"/>
              <a:buChar char="•"/>
            </a:pPr>
            <a:r>
              <a:rPr lang="he-IL" dirty="0"/>
              <a:t>המטרה העיקרית של הפרוטוקול היא לספק פרטיות והעברת מידע בצורה אמינה בין שתי אפליקציות</a:t>
            </a:r>
            <a:r>
              <a:rPr lang="en-US" dirty="0"/>
              <a:t>;</a:t>
            </a:r>
            <a:r>
              <a:rPr lang="he-IL" dirty="0"/>
              <a:t> למעשה הסטנדרט בכל הנוגע לאבטחה ברשת.</a:t>
            </a:r>
          </a:p>
          <a:p>
            <a:pPr marL="171450" indent="-171450">
              <a:buFont typeface="Arial" panose="020B0604020202020204" pitchFamily="34" charset="0"/>
              <a:buChar char="•"/>
            </a:pPr>
            <a:endParaRPr lang="he-IL" dirty="0"/>
          </a:p>
          <a:p>
            <a:endParaRPr lang="he-IL" dirty="0"/>
          </a:p>
          <a:p>
            <a:endParaRPr lang="he-IL" dirty="0"/>
          </a:p>
        </p:txBody>
      </p:sp>
      <p:sp>
        <p:nvSpPr>
          <p:cNvPr id="4" name="מציין מיקום של מספר שקופית 3"/>
          <p:cNvSpPr>
            <a:spLocks noGrp="1"/>
          </p:cNvSpPr>
          <p:nvPr>
            <p:ph type="sldNum" sz="quarter" idx="10"/>
          </p:nvPr>
        </p:nvSpPr>
        <p:spPr/>
        <p:txBody>
          <a:bodyPr/>
          <a:lstStyle/>
          <a:p>
            <a:fld id="{A8377C68-049A-4B9A-98BB-A5F4515CD607}" type="slidenum">
              <a:rPr lang="he-IL" smtClean="0"/>
              <a:t>17</a:t>
            </a:fld>
            <a:endParaRPr lang="he-IL"/>
          </a:p>
        </p:txBody>
      </p:sp>
    </p:spTree>
    <p:extLst>
      <p:ext uri="{BB962C8B-B14F-4D97-AF65-F5344CB8AC3E}">
        <p14:creationId xmlns:p14="http://schemas.microsoft.com/office/powerpoint/2010/main" val="2608543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לצורך המחשה, כך נראית חלוקת המפתחות בתוך קוד המקור של </a:t>
            </a:r>
            <a:r>
              <a:rPr lang="en-US" dirty="0"/>
              <a:t>OpenSSL</a:t>
            </a:r>
            <a:r>
              <a:rPr lang="he-IL" dirty="0"/>
              <a:t> – ספריית קוד פתוח המממשת את פרוטוקולי האבטחה </a:t>
            </a:r>
            <a:r>
              <a:rPr lang="en-US" dirty="0"/>
              <a:t>TLS</a:t>
            </a:r>
            <a:r>
              <a:rPr lang="he-IL" dirty="0"/>
              <a:t>  ו-</a:t>
            </a:r>
            <a:r>
              <a:rPr lang="en-US" dirty="0"/>
              <a:t>SSL</a:t>
            </a:r>
            <a:r>
              <a:rPr lang="he-IL" dirty="0"/>
              <a:t> בשפת </a:t>
            </a:r>
            <a:r>
              <a:rPr lang="en-US" dirty="0"/>
              <a:t>C</a:t>
            </a:r>
            <a:endParaRPr lang="he-IL" dirty="0"/>
          </a:p>
        </p:txBody>
      </p:sp>
      <p:sp>
        <p:nvSpPr>
          <p:cNvPr id="4" name="מציין מיקום של מספר שקופית 3"/>
          <p:cNvSpPr>
            <a:spLocks noGrp="1"/>
          </p:cNvSpPr>
          <p:nvPr>
            <p:ph type="sldNum" sz="quarter" idx="10"/>
          </p:nvPr>
        </p:nvSpPr>
        <p:spPr/>
        <p:txBody>
          <a:bodyPr/>
          <a:lstStyle/>
          <a:p>
            <a:fld id="{6C2798FA-B127-4B6D-8B45-01AFF3073FEA}" type="slidenum">
              <a:rPr lang="he-IL" smtClean="0"/>
              <a:t>20</a:t>
            </a:fld>
            <a:endParaRPr lang="he-IL"/>
          </a:p>
        </p:txBody>
      </p:sp>
    </p:spTree>
    <p:extLst>
      <p:ext uri="{BB962C8B-B14F-4D97-AF65-F5344CB8AC3E}">
        <p14:creationId xmlns:p14="http://schemas.microsoft.com/office/powerpoint/2010/main" val="18745524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indent="-171450" algn="r" rtl="1">
              <a:buFont typeface="Arial" panose="020B0604020202020204" pitchFamily="34" charset="0"/>
              <a:buChar char="•"/>
            </a:pPr>
            <a:r>
              <a:rPr lang="en-US" dirty="0"/>
              <a:t>Block cipher</a:t>
            </a:r>
            <a:r>
              <a:rPr lang="he-IL" dirty="0"/>
              <a:t> היא שיטה להצפנת טקסט שבו מפתח </a:t>
            </a:r>
            <a:r>
              <a:rPr lang="he-IL" dirty="0" err="1"/>
              <a:t>קריפטוגרפי</a:t>
            </a:r>
            <a:r>
              <a:rPr lang="he-IL" dirty="0"/>
              <a:t> ואלגוריתם מוחלים על גוש נתונים (לדוגמה, 64 סיביות רציפות) בבת אחת כקבוצה, ולא לפי סיבית אחת בכל פעם</a:t>
            </a:r>
          </a:p>
        </p:txBody>
      </p:sp>
      <p:sp>
        <p:nvSpPr>
          <p:cNvPr id="4" name="מציין מיקום של מספר שקופית 3"/>
          <p:cNvSpPr>
            <a:spLocks noGrp="1"/>
          </p:cNvSpPr>
          <p:nvPr>
            <p:ph type="sldNum" sz="quarter" idx="10"/>
          </p:nvPr>
        </p:nvSpPr>
        <p:spPr/>
        <p:txBody>
          <a:bodyPr/>
          <a:lstStyle/>
          <a:p>
            <a:fld id="{A8377C68-049A-4B9A-98BB-A5F4515CD607}" type="slidenum">
              <a:rPr lang="he-IL" smtClean="0"/>
              <a:t>21</a:t>
            </a:fld>
            <a:endParaRPr lang="he-IL"/>
          </a:p>
        </p:txBody>
      </p:sp>
    </p:spTree>
    <p:extLst>
      <p:ext uri="{BB962C8B-B14F-4D97-AF65-F5344CB8AC3E}">
        <p14:creationId xmlns:p14="http://schemas.microsoft.com/office/powerpoint/2010/main" val="14569790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indent="-171450" algn="r" rtl="1">
              <a:buFont typeface="Arial" panose="020B0604020202020204" pitchFamily="34" charset="0"/>
              <a:buChar char="•"/>
            </a:pPr>
            <a:r>
              <a:rPr lang="en-US" dirty="0"/>
              <a:t>Block cipher</a:t>
            </a:r>
            <a:r>
              <a:rPr lang="he-IL" dirty="0"/>
              <a:t> היא שיטה להצפנת טקסט שבו מפתח </a:t>
            </a:r>
            <a:r>
              <a:rPr lang="he-IL" dirty="0" err="1"/>
              <a:t>קריפטוגרפי</a:t>
            </a:r>
            <a:r>
              <a:rPr lang="he-IL" dirty="0"/>
              <a:t> ואלגוריתם מוחלים על גוש נתונים (לדוגמה, 64 סיביות רציפות) בבת אחת כקבוצה, ולא לפי סיבית אחת בכל פעם</a:t>
            </a:r>
          </a:p>
        </p:txBody>
      </p:sp>
      <p:sp>
        <p:nvSpPr>
          <p:cNvPr id="4" name="מציין מיקום של מספר שקופית 3"/>
          <p:cNvSpPr>
            <a:spLocks noGrp="1"/>
          </p:cNvSpPr>
          <p:nvPr>
            <p:ph type="sldNum" sz="quarter" idx="10"/>
          </p:nvPr>
        </p:nvSpPr>
        <p:spPr/>
        <p:txBody>
          <a:bodyPr/>
          <a:lstStyle/>
          <a:p>
            <a:fld id="{A8377C68-049A-4B9A-98BB-A5F4515CD607}" type="slidenum">
              <a:rPr lang="he-IL" smtClean="0"/>
              <a:t>22</a:t>
            </a:fld>
            <a:endParaRPr lang="he-IL"/>
          </a:p>
        </p:txBody>
      </p:sp>
    </p:spTree>
    <p:extLst>
      <p:ext uri="{BB962C8B-B14F-4D97-AF65-F5344CB8AC3E}">
        <p14:creationId xmlns:p14="http://schemas.microsoft.com/office/powerpoint/2010/main" val="44430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indent="-171450" algn="l" rtl="0">
              <a:buFont typeface="Arial" panose="020B0604020202020204" pitchFamily="34" charset="0"/>
              <a:buChar char="•"/>
            </a:pPr>
            <a:r>
              <a:rPr lang="en-US" dirty="0" err="1"/>
              <a:t>Git</a:t>
            </a:r>
            <a:r>
              <a:rPr lang="he-IL" dirty="0"/>
              <a:t>, </a:t>
            </a:r>
            <a:r>
              <a:rPr lang="en-US" dirty="0"/>
              <a:t>VM</a:t>
            </a:r>
            <a:r>
              <a:rPr lang="he-IL" dirty="0"/>
              <a:t>, </a:t>
            </a:r>
            <a:r>
              <a:rPr lang="en-US" dirty="0"/>
              <a:t>Wireshark</a:t>
            </a:r>
            <a:r>
              <a:rPr lang="he-IL" dirty="0"/>
              <a:t>, </a:t>
            </a:r>
            <a:r>
              <a:rPr lang="en-US" dirty="0"/>
              <a:t>Ubuntu, </a:t>
            </a:r>
          </a:p>
          <a:p>
            <a:pPr marL="171450" indent="-171450" algn="l" rtl="0">
              <a:buFont typeface="Arial" panose="020B0604020202020204" pitchFamily="34" charset="0"/>
              <a:buChar char="•"/>
            </a:pPr>
            <a:r>
              <a:rPr lang="en-US" dirty="0"/>
              <a:t>Apache server</a:t>
            </a:r>
            <a:r>
              <a:rPr lang="he-IL" dirty="0"/>
              <a:t>, </a:t>
            </a:r>
            <a:r>
              <a:rPr lang="en-US" dirty="0"/>
              <a:t>static IP,</a:t>
            </a:r>
            <a:r>
              <a:rPr lang="en-US" baseline="0" dirty="0"/>
              <a:t> </a:t>
            </a:r>
            <a:r>
              <a:rPr lang="en-US" dirty="0"/>
              <a:t>Certificate, fixing</a:t>
            </a:r>
            <a:r>
              <a:rPr lang="en-US" baseline="0" dirty="0"/>
              <a:t> on a cipher suite</a:t>
            </a:r>
            <a:endParaRPr lang="he-IL" dirty="0"/>
          </a:p>
          <a:p>
            <a:pPr marL="171450" indent="-171450" algn="l" rtl="0">
              <a:buFont typeface="Arial" panose="020B0604020202020204" pitchFamily="34" charset="0"/>
              <a:buChar char="•"/>
            </a:pPr>
            <a:r>
              <a:rPr lang="en-US" dirty="0"/>
              <a:t>OpenSSL C</a:t>
            </a:r>
            <a:r>
              <a:rPr lang="en-US" baseline="0" dirty="0"/>
              <a:t> source code,</a:t>
            </a:r>
            <a:r>
              <a:rPr lang="he-IL" dirty="0"/>
              <a:t> </a:t>
            </a:r>
            <a:r>
              <a:rPr lang="en-US" dirty="0"/>
              <a:t>RFC 5246 (TLS)</a:t>
            </a:r>
          </a:p>
          <a:p>
            <a:pPr marL="171450" indent="-171450" algn="l" rtl="0">
              <a:buFont typeface="Arial" panose="020B0604020202020204" pitchFamily="34" charset="0"/>
              <a:buChar char="•"/>
            </a:pPr>
            <a:r>
              <a:rPr lang="en-US" dirty="0"/>
              <a:t>Proxy</a:t>
            </a:r>
            <a:r>
              <a:rPr lang="en-US" baseline="0" dirty="0"/>
              <a:t> configurations using Python 3 </a:t>
            </a:r>
            <a:endParaRPr lang="he-IL" dirty="0"/>
          </a:p>
        </p:txBody>
      </p:sp>
      <p:sp>
        <p:nvSpPr>
          <p:cNvPr id="4" name="מציין מיקום של מספר שקופית 3"/>
          <p:cNvSpPr>
            <a:spLocks noGrp="1"/>
          </p:cNvSpPr>
          <p:nvPr>
            <p:ph type="sldNum" sz="quarter" idx="10"/>
          </p:nvPr>
        </p:nvSpPr>
        <p:spPr/>
        <p:txBody>
          <a:bodyPr/>
          <a:lstStyle/>
          <a:p>
            <a:fld id="{6C2798FA-B127-4B6D-8B45-01AFF3073FEA}" type="slidenum">
              <a:rPr lang="he-IL" smtClean="0"/>
              <a:t>2</a:t>
            </a:fld>
            <a:endParaRPr lang="he-IL"/>
          </a:p>
        </p:txBody>
      </p:sp>
    </p:spTree>
    <p:extLst>
      <p:ext uri="{BB962C8B-B14F-4D97-AF65-F5344CB8AC3E}">
        <p14:creationId xmlns:p14="http://schemas.microsoft.com/office/powerpoint/2010/main" val="3137090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B0604020202020204" pitchFamily="34" charset="0"/>
              <a:buChar char="•"/>
            </a:pPr>
            <a:r>
              <a:rPr lang="he-IL" dirty="0"/>
              <a:t>במילים אחרות, ה-</a:t>
            </a:r>
            <a:r>
              <a:rPr lang="en-US" dirty="0"/>
              <a:t>MAC</a:t>
            </a:r>
            <a:r>
              <a:rPr lang="he-IL" dirty="0"/>
              <a:t> נועד כדי לאשר כי המסר הגיע מן השולח האמור (האותנטיות שלו) ולא השתנה</a:t>
            </a:r>
          </a:p>
          <a:p>
            <a:pPr marL="228600" indent="-228600">
              <a:buFont typeface="Arial" panose="020B0604020202020204" pitchFamily="34" charset="0"/>
              <a:buChar char="•"/>
            </a:pPr>
            <a:r>
              <a:rPr lang="he-IL" dirty="0"/>
              <a:t>ה-</a:t>
            </a:r>
            <a:r>
              <a:rPr lang="en-US" dirty="0"/>
              <a:t>HMAC </a:t>
            </a:r>
            <a:r>
              <a:rPr lang="he-IL" dirty="0"/>
              <a:t> אינו מצפין את ההודעה. במקום זאת, ההודעה חייבת להישלח לצד ה-</a:t>
            </a:r>
            <a:r>
              <a:rPr lang="en-US" dirty="0"/>
              <a:t>HMAC hash </a:t>
            </a:r>
            <a:r>
              <a:rPr lang="he-IL" dirty="0"/>
              <a:t>. הצדדים עם המפתח הסודי יבצעו </a:t>
            </a:r>
            <a:r>
              <a:rPr lang="en-US" dirty="0"/>
              <a:t>hash</a:t>
            </a:r>
            <a:r>
              <a:rPr lang="he-IL" dirty="0"/>
              <a:t> נוסף על ההודעה וישווה את התוצאה על מנת לאמתה.</a:t>
            </a:r>
          </a:p>
        </p:txBody>
      </p:sp>
      <p:sp>
        <p:nvSpPr>
          <p:cNvPr id="4" name="Slide Number Placeholder 3"/>
          <p:cNvSpPr>
            <a:spLocks noGrp="1"/>
          </p:cNvSpPr>
          <p:nvPr>
            <p:ph type="sldNum" sz="quarter" idx="5"/>
          </p:nvPr>
        </p:nvSpPr>
        <p:spPr/>
        <p:txBody>
          <a:bodyPr/>
          <a:lstStyle/>
          <a:p>
            <a:fld id="{A8377C68-049A-4B9A-98BB-A5F4515CD607}" type="slidenum">
              <a:rPr lang="he-IL" smtClean="0"/>
              <a:t>24</a:t>
            </a:fld>
            <a:endParaRPr lang="he-IL"/>
          </a:p>
        </p:txBody>
      </p:sp>
    </p:spTree>
    <p:extLst>
      <p:ext uri="{BB962C8B-B14F-4D97-AF65-F5344CB8AC3E}">
        <p14:creationId xmlns:p14="http://schemas.microsoft.com/office/powerpoint/2010/main" val="20575967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A8377C68-049A-4B9A-98BB-A5F4515CD607}" type="slidenum">
              <a:rPr lang="he-IL" smtClean="0"/>
              <a:t>25</a:t>
            </a:fld>
            <a:endParaRPr lang="he-IL"/>
          </a:p>
        </p:txBody>
      </p:sp>
    </p:spTree>
    <p:extLst>
      <p:ext uri="{BB962C8B-B14F-4D97-AF65-F5344CB8AC3E}">
        <p14:creationId xmlns:p14="http://schemas.microsoft.com/office/powerpoint/2010/main" val="31476616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indent="-171450" algn="l" rtl="0">
              <a:buFont typeface="Arial" panose="020B0604020202020204" pitchFamily="34" charset="0"/>
              <a:buChar char="•"/>
            </a:pPr>
            <a:r>
              <a:rPr lang="en-US" dirty="0" err="1"/>
              <a:t>Git</a:t>
            </a:r>
            <a:r>
              <a:rPr lang="he-IL" dirty="0"/>
              <a:t>, </a:t>
            </a:r>
            <a:r>
              <a:rPr lang="en-US" dirty="0"/>
              <a:t>VM</a:t>
            </a:r>
            <a:r>
              <a:rPr lang="he-IL" dirty="0"/>
              <a:t>, </a:t>
            </a:r>
            <a:r>
              <a:rPr lang="en-US" dirty="0"/>
              <a:t>Wireshark</a:t>
            </a:r>
            <a:r>
              <a:rPr lang="he-IL" dirty="0"/>
              <a:t>, </a:t>
            </a:r>
            <a:r>
              <a:rPr lang="en-US" dirty="0"/>
              <a:t>Ubuntu, </a:t>
            </a:r>
          </a:p>
          <a:p>
            <a:pPr marL="171450" indent="-171450" algn="l" rtl="0">
              <a:buFont typeface="Arial" panose="020B0604020202020204" pitchFamily="34" charset="0"/>
              <a:buChar char="•"/>
            </a:pPr>
            <a:r>
              <a:rPr lang="en-US" dirty="0"/>
              <a:t>Apache server</a:t>
            </a:r>
            <a:r>
              <a:rPr lang="he-IL" dirty="0"/>
              <a:t>, </a:t>
            </a:r>
            <a:r>
              <a:rPr lang="en-US" dirty="0"/>
              <a:t>static IP,</a:t>
            </a:r>
            <a:r>
              <a:rPr lang="en-US" baseline="0" dirty="0"/>
              <a:t> </a:t>
            </a:r>
            <a:r>
              <a:rPr lang="en-US" dirty="0"/>
              <a:t>Certificate, fixing</a:t>
            </a:r>
            <a:r>
              <a:rPr lang="en-US" baseline="0" dirty="0"/>
              <a:t> on a cipher suite</a:t>
            </a:r>
            <a:endParaRPr lang="he-IL" dirty="0"/>
          </a:p>
          <a:p>
            <a:pPr marL="171450" indent="-171450" algn="l" rtl="0">
              <a:buFont typeface="Arial" panose="020B0604020202020204" pitchFamily="34" charset="0"/>
              <a:buChar char="•"/>
            </a:pPr>
            <a:r>
              <a:rPr lang="en-US" dirty="0"/>
              <a:t>OpenSSL C</a:t>
            </a:r>
            <a:r>
              <a:rPr lang="en-US" baseline="0" dirty="0"/>
              <a:t> source code,</a:t>
            </a:r>
            <a:r>
              <a:rPr lang="he-IL" dirty="0"/>
              <a:t> </a:t>
            </a:r>
            <a:r>
              <a:rPr lang="en-US" dirty="0"/>
              <a:t>RFC 5246 (TLS)</a:t>
            </a:r>
          </a:p>
          <a:p>
            <a:pPr marL="171450" indent="-171450" algn="l" rtl="0">
              <a:buFont typeface="Arial" panose="020B0604020202020204" pitchFamily="34" charset="0"/>
              <a:buChar char="•"/>
            </a:pPr>
            <a:r>
              <a:rPr lang="en-US" dirty="0"/>
              <a:t>Proxy</a:t>
            </a:r>
            <a:r>
              <a:rPr lang="en-US" baseline="0" dirty="0"/>
              <a:t> configurations using Python 3 </a:t>
            </a:r>
            <a:endParaRPr lang="he-IL" dirty="0"/>
          </a:p>
        </p:txBody>
      </p:sp>
      <p:sp>
        <p:nvSpPr>
          <p:cNvPr id="4" name="מציין מיקום של מספר שקופית 3"/>
          <p:cNvSpPr>
            <a:spLocks noGrp="1"/>
          </p:cNvSpPr>
          <p:nvPr>
            <p:ph type="sldNum" sz="quarter" idx="10"/>
          </p:nvPr>
        </p:nvSpPr>
        <p:spPr/>
        <p:txBody>
          <a:bodyPr/>
          <a:lstStyle/>
          <a:p>
            <a:fld id="{6C2798FA-B127-4B6D-8B45-01AFF3073FEA}" type="slidenum">
              <a:rPr lang="he-IL" smtClean="0"/>
              <a:t>26</a:t>
            </a:fld>
            <a:endParaRPr lang="he-IL"/>
          </a:p>
        </p:txBody>
      </p:sp>
    </p:spTree>
    <p:extLst>
      <p:ext uri="{BB962C8B-B14F-4D97-AF65-F5344CB8AC3E}">
        <p14:creationId xmlns:p14="http://schemas.microsoft.com/office/powerpoint/2010/main" val="14538078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indent="-171450">
              <a:buFont typeface="Arial" panose="020B0604020202020204" pitchFamily="34" charset="0"/>
              <a:buChar char="•"/>
            </a:pPr>
            <a:endParaRPr lang="he-IL" dirty="0"/>
          </a:p>
        </p:txBody>
      </p:sp>
      <p:sp>
        <p:nvSpPr>
          <p:cNvPr id="4" name="מציין מיקום של מספר שקופית 3"/>
          <p:cNvSpPr>
            <a:spLocks noGrp="1"/>
          </p:cNvSpPr>
          <p:nvPr>
            <p:ph type="sldNum" sz="quarter" idx="10"/>
          </p:nvPr>
        </p:nvSpPr>
        <p:spPr/>
        <p:txBody>
          <a:bodyPr/>
          <a:lstStyle/>
          <a:p>
            <a:fld id="{6C2798FA-B127-4B6D-8B45-01AFF3073FEA}" type="slidenum">
              <a:rPr lang="he-IL" smtClean="0"/>
              <a:t>27</a:t>
            </a:fld>
            <a:endParaRPr lang="he-IL"/>
          </a:p>
        </p:txBody>
      </p:sp>
    </p:spTree>
    <p:extLst>
      <p:ext uri="{BB962C8B-B14F-4D97-AF65-F5344CB8AC3E}">
        <p14:creationId xmlns:p14="http://schemas.microsoft.com/office/powerpoint/2010/main" val="2015673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indent="-171450">
              <a:buFont typeface="Arial" panose="020B0604020202020204" pitchFamily="34" charset="0"/>
              <a:buChar char="•"/>
            </a:pPr>
            <a:endParaRPr lang="he-IL" dirty="0"/>
          </a:p>
        </p:txBody>
      </p:sp>
      <p:sp>
        <p:nvSpPr>
          <p:cNvPr id="4" name="מציין מיקום של מספר שקופית 3"/>
          <p:cNvSpPr>
            <a:spLocks noGrp="1"/>
          </p:cNvSpPr>
          <p:nvPr>
            <p:ph type="sldNum" sz="quarter" idx="10"/>
          </p:nvPr>
        </p:nvSpPr>
        <p:spPr/>
        <p:txBody>
          <a:bodyPr/>
          <a:lstStyle/>
          <a:p>
            <a:fld id="{6C2798FA-B127-4B6D-8B45-01AFF3073FEA}" type="slidenum">
              <a:rPr lang="he-IL" smtClean="0"/>
              <a:t>28</a:t>
            </a:fld>
            <a:endParaRPr lang="he-IL"/>
          </a:p>
        </p:txBody>
      </p:sp>
    </p:spTree>
    <p:extLst>
      <p:ext uri="{BB962C8B-B14F-4D97-AF65-F5344CB8AC3E}">
        <p14:creationId xmlns:p14="http://schemas.microsoft.com/office/powerpoint/2010/main" val="34383658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השימוש ב-</a:t>
            </a:r>
            <a:r>
              <a:rPr lang="en-US" dirty="0"/>
              <a:t>TLS split</a:t>
            </a:r>
            <a:r>
              <a:rPr lang="he-IL" dirty="0"/>
              <a:t> מאפשר ל-</a:t>
            </a:r>
            <a:r>
              <a:rPr lang="en-US" dirty="0" err="1"/>
              <a:t>MiddleBox</a:t>
            </a:r>
            <a:r>
              <a:rPr lang="he-IL" dirty="0"/>
              <a:t> לשנות את המידע שהועבר בהודעה המקורית מבלי שאף אחד מהצדדים ידע זאת.</a:t>
            </a:r>
          </a:p>
          <a:p>
            <a:pPr algn="r" rtl="1"/>
            <a:r>
              <a:rPr lang="he-IL" dirty="0"/>
              <a:t>השימוש ב-</a:t>
            </a:r>
            <a:r>
              <a:rPr lang="en-US" dirty="0"/>
              <a:t>TLS split</a:t>
            </a:r>
            <a:r>
              <a:rPr lang="he-IL" dirty="0"/>
              <a:t> מחייב את ה-</a:t>
            </a:r>
            <a:r>
              <a:rPr lang="en-US" dirty="0" err="1"/>
              <a:t>MiddleBox</a:t>
            </a:r>
            <a:r>
              <a:rPr lang="he-IL" dirty="0"/>
              <a:t> להצפין שוב את ההודעה המקורית.</a:t>
            </a:r>
            <a:endParaRPr lang="en-US" dirty="0"/>
          </a:p>
        </p:txBody>
      </p:sp>
      <p:sp>
        <p:nvSpPr>
          <p:cNvPr id="4" name="Slide Number Placeholder 3"/>
          <p:cNvSpPr>
            <a:spLocks noGrp="1"/>
          </p:cNvSpPr>
          <p:nvPr>
            <p:ph type="sldNum" sz="quarter" idx="10"/>
          </p:nvPr>
        </p:nvSpPr>
        <p:spPr/>
        <p:txBody>
          <a:bodyPr/>
          <a:lstStyle/>
          <a:p>
            <a:fld id="{A8377C68-049A-4B9A-98BB-A5F4515CD607}" type="slidenum">
              <a:rPr lang="he-IL" smtClean="0"/>
              <a:t>29</a:t>
            </a:fld>
            <a:endParaRPr lang="he-IL"/>
          </a:p>
        </p:txBody>
      </p:sp>
    </p:spTree>
    <p:extLst>
      <p:ext uri="{BB962C8B-B14F-4D97-AF65-F5344CB8AC3E}">
        <p14:creationId xmlns:p14="http://schemas.microsoft.com/office/powerpoint/2010/main" val="19984207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indent="-171450" algn="l" rtl="0">
              <a:buFont typeface="Arial" panose="020B0604020202020204" pitchFamily="34" charset="0"/>
              <a:buChar char="•"/>
            </a:pPr>
            <a:r>
              <a:rPr lang="en-US" dirty="0" err="1"/>
              <a:t>Git</a:t>
            </a:r>
            <a:r>
              <a:rPr lang="he-IL" dirty="0"/>
              <a:t>, </a:t>
            </a:r>
            <a:r>
              <a:rPr lang="en-US" dirty="0"/>
              <a:t>VM</a:t>
            </a:r>
            <a:r>
              <a:rPr lang="he-IL" dirty="0"/>
              <a:t>, </a:t>
            </a:r>
            <a:r>
              <a:rPr lang="en-US" dirty="0"/>
              <a:t>Wireshark</a:t>
            </a:r>
            <a:r>
              <a:rPr lang="he-IL" dirty="0"/>
              <a:t>, </a:t>
            </a:r>
            <a:r>
              <a:rPr lang="en-US" dirty="0"/>
              <a:t>Ubuntu, </a:t>
            </a:r>
          </a:p>
          <a:p>
            <a:pPr marL="171450" indent="-171450" algn="l" rtl="0">
              <a:buFont typeface="Arial" panose="020B0604020202020204" pitchFamily="34" charset="0"/>
              <a:buChar char="•"/>
            </a:pPr>
            <a:r>
              <a:rPr lang="en-US" dirty="0"/>
              <a:t>Apache server</a:t>
            </a:r>
            <a:r>
              <a:rPr lang="he-IL" dirty="0"/>
              <a:t>, </a:t>
            </a:r>
            <a:r>
              <a:rPr lang="en-US" dirty="0"/>
              <a:t>static IP,</a:t>
            </a:r>
            <a:r>
              <a:rPr lang="en-US" baseline="0" dirty="0"/>
              <a:t> </a:t>
            </a:r>
            <a:r>
              <a:rPr lang="en-US" dirty="0"/>
              <a:t>Certificate, fixing</a:t>
            </a:r>
            <a:r>
              <a:rPr lang="en-US" baseline="0" dirty="0"/>
              <a:t> on a cipher suite</a:t>
            </a:r>
            <a:endParaRPr lang="he-IL" dirty="0"/>
          </a:p>
          <a:p>
            <a:pPr marL="171450" indent="-171450" algn="l" rtl="0">
              <a:buFont typeface="Arial" panose="020B0604020202020204" pitchFamily="34" charset="0"/>
              <a:buChar char="•"/>
            </a:pPr>
            <a:r>
              <a:rPr lang="en-US" dirty="0"/>
              <a:t>OpenSSL C</a:t>
            </a:r>
            <a:r>
              <a:rPr lang="en-US" baseline="0" dirty="0"/>
              <a:t> source code,</a:t>
            </a:r>
            <a:r>
              <a:rPr lang="he-IL" dirty="0"/>
              <a:t> </a:t>
            </a:r>
            <a:r>
              <a:rPr lang="en-US" dirty="0"/>
              <a:t>RFC 5246 (TLS)</a:t>
            </a:r>
          </a:p>
          <a:p>
            <a:pPr marL="171450" indent="-171450" algn="l" rtl="0">
              <a:buFont typeface="Arial" panose="020B0604020202020204" pitchFamily="34" charset="0"/>
              <a:buChar char="•"/>
            </a:pPr>
            <a:r>
              <a:rPr lang="en-US" dirty="0"/>
              <a:t>Proxy</a:t>
            </a:r>
            <a:r>
              <a:rPr lang="en-US" baseline="0" dirty="0"/>
              <a:t> configurations using Python 3 </a:t>
            </a:r>
            <a:endParaRPr lang="he-IL" dirty="0"/>
          </a:p>
        </p:txBody>
      </p:sp>
      <p:sp>
        <p:nvSpPr>
          <p:cNvPr id="4" name="מציין מיקום של מספר שקופית 3"/>
          <p:cNvSpPr>
            <a:spLocks noGrp="1"/>
          </p:cNvSpPr>
          <p:nvPr>
            <p:ph type="sldNum" sz="quarter" idx="10"/>
          </p:nvPr>
        </p:nvSpPr>
        <p:spPr/>
        <p:txBody>
          <a:bodyPr/>
          <a:lstStyle/>
          <a:p>
            <a:fld id="{6C2798FA-B127-4B6D-8B45-01AFF3073FEA}" type="slidenum">
              <a:rPr lang="he-IL" smtClean="0"/>
              <a:t>30</a:t>
            </a:fld>
            <a:endParaRPr lang="he-IL"/>
          </a:p>
        </p:txBody>
      </p:sp>
    </p:spTree>
    <p:extLst>
      <p:ext uri="{BB962C8B-B14F-4D97-AF65-F5344CB8AC3E}">
        <p14:creationId xmlns:p14="http://schemas.microsoft.com/office/powerpoint/2010/main" val="28614558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indent="-171450">
              <a:buFont typeface="Arial" panose="020B0604020202020204" pitchFamily="34" charset="0"/>
              <a:buChar char="•"/>
            </a:pPr>
            <a:r>
              <a:rPr lang="he-IL" dirty="0"/>
              <a:t>תקשורת </a:t>
            </a:r>
            <a:r>
              <a:rPr lang="en-US" dirty="0"/>
              <a:t>TLS</a:t>
            </a:r>
            <a:r>
              <a:rPr lang="he-IL" dirty="0"/>
              <a:t> המערבת יותר משתי תחנות קצה (</a:t>
            </a:r>
            <a:r>
              <a:rPr lang="en-US" dirty="0"/>
              <a:t>middlebox</a:t>
            </a:r>
            <a:r>
              <a:rPr lang="he-IL" dirty="0"/>
              <a:t> כתוספת..)</a:t>
            </a:r>
          </a:p>
        </p:txBody>
      </p:sp>
      <p:sp>
        <p:nvSpPr>
          <p:cNvPr id="4" name="מציין מיקום של מספר שקופית 3"/>
          <p:cNvSpPr>
            <a:spLocks noGrp="1"/>
          </p:cNvSpPr>
          <p:nvPr>
            <p:ph type="sldNum" sz="quarter" idx="10"/>
          </p:nvPr>
        </p:nvSpPr>
        <p:spPr/>
        <p:txBody>
          <a:bodyPr/>
          <a:lstStyle/>
          <a:p>
            <a:fld id="{6C2798FA-B127-4B6D-8B45-01AFF3073FEA}" type="slidenum">
              <a:rPr lang="he-IL" smtClean="0"/>
              <a:t>31</a:t>
            </a:fld>
            <a:endParaRPr lang="he-IL"/>
          </a:p>
        </p:txBody>
      </p:sp>
    </p:spTree>
    <p:extLst>
      <p:ext uri="{BB962C8B-B14F-4D97-AF65-F5344CB8AC3E}">
        <p14:creationId xmlns:p14="http://schemas.microsoft.com/office/powerpoint/2010/main" val="33317901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he-IL" dirty="0"/>
              <a:t>המידע עובר </a:t>
            </a:r>
            <a:r>
              <a:rPr lang="en-US" dirty="0"/>
              <a:t>routing</a:t>
            </a:r>
            <a:r>
              <a:rPr lang="he-IL" dirty="0"/>
              <a:t> מרשת אחת לרשת אחרת</a:t>
            </a:r>
          </a:p>
        </p:txBody>
      </p:sp>
      <p:sp>
        <p:nvSpPr>
          <p:cNvPr id="4" name="Slide Number Placeholder 3"/>
          <p:cNvSpPr>
            <a:spLocks noGrp="1"/>
          </p:cNvSpPr>
          <p:nvPr>
            <p:ph type="sldNum" sz="quarter" idx="5"/>
          </p:nvPr>
        </p:nvSpPr>
        <p:spPr/>
        <p:txBody>
          <a:bodyPr/>
          <a:lstStyle/>
          <a:p>
            <a:fld id="{A8377C68-049A-4B9A-98BB-A5F4515CD607}" type="slidenum">
              <a:rPr lang="he-IL" smtClean="0"/>
              <a:t>32</a:t>
            </a:fld>
            <a:endParaRPr lang="he-IL"/>
          </a:p>
        </p:txBody>
      </p:sp>
    </p:spTree>
    <p:extLst>
      <p:ext uri="{BB962C8B-B14F-4D97-AF65-F5344CB8AC3E}">
        <p14:creationId xmlns:p14="http://schemas.microsoft.com/office/powerpoint/2010/main" val="42730287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he-IL" dirty="0"/>
              <a:t>המידע עובר </a:t>
            </a:r>
            <a:r>
              <a:rPr lang="en-US" dirty="0"/>
              <a:t>routing</a:t>
            </a:r>
            <a:r>
              <a:rPr lang="he-IL" dirty="0"/>
              <a:t> מרשת אחת לרשת אחרת</a:t>
            </a:r>
          </a:p>
        </p:txBody>
      </p:sp>
      <p:sp>
        <p:nvSpPr>
          <p:cNvPr id="4" name="Slide Number Placeholder 3"/>
          <p:cNvSpPr>
            <a:spLocks noGrp="1"/>
          </p:cNvSpPr>
          <p:nvPr>
            <p:ph type="sldNum" sz="quarter" idx="5"/>
          </p:nvPr>
        </p:nvSpPr>
        <p:spPr/>
        <p:txBody>
          <a:bodyPr/>
          <a:lstStyle/>
          <a:p>
            <a:fld id="{A8377C68-049A-4B9A-98BB-A5F4515CD607}" type="slidenum">
              <a:rPr lang="he-IL" smtClean="0"/>
              <a:t>33</a:t>
            </a:fld>
            <a:endParaRPr lang="he-IL"/>
          </a:p>
        </p:txBody>
      </p:sp>
    </p:spTree>
    <p:extLst>
      <p:ext uri="{BB962C8B-B14F-4D97-AF65-F5344CB8AC3E}">
        <p14:creationId xmlns:p14="http://schemas.microsoft.com/office/powerpoint/2010/main" val="4091981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indent="-171450" algn="l" rtl="0">
              <a:buFont typeface="Arial" panose="020B0604020202020204" pitchFamily="34" charset="0"/>
              <a:buChar char="•"/>
            </a:pPr>
            <a:r>
              <a:rPr lang="en-US" dirty="0" err="1"/>
              <a:t>Git</a:t>
            </a:r>
            <a:r>
              <a:rPr lang="he-IL" dirty="0"/>
              <a:t>, </a:t>
            </a:r>
            <a:r>
              <a:rPr lang="en-US" dirty="0"/>
              <a:t>VM</a:t>
            </a:r>
            <a:r>
              <a:rPr lang="he-IL" dirty="0"/>
              <a:t>, </a:t>
            </a:r>
            <a:r>
              <a:rPr lang="en-US" dirty="0"/>
              <a:t>Wireshark</a:t>
            </a:r>
            <a:r>
              <a:rPr lang="he-IL" dirty="0"/>
              <a:t>, </a:t>
            </a:r>
            <a:r>
              <a:rPr lang="en-US" dirty="0"/>
              <a:t>Ubuntu, </a:t>
            </a:r>
          </a:p>
          <a:p>
            <a:pPr marL="171450" indent="-171450" algn="l" rtl="0">
              <a:buFont typeface="Arial" panose="020B0604020202020204" pitchFamily="34" charset="0"/>
              <a:buChar char="•"/>
            </a:pPr>
            <a:r>
              <a:rPr lang="en-US" dirty="0"/>
              <a:t>Apache server</a:t>
            </a:r>
            <a:r>
              <a:rPr lang="he-IL" dirty="0"/>
              <a:t>, </a:t>
            </a:r>
            <a:r>
              <a:rPr lang="en-US" dirty="0"/>
              <a:t>static IP,</a:t>
            </a:r>
            <a:r>
              <a:rPr lang="en-US" baseline="0" dirty="0"/>
              <a:t> </a:t>
            </a:r>
            <a:r>
              <a:rPr lang="en-US" dirty="0"/>
              <a:t>Certificate, fixing</a:t>
            </a:r>
            <a:r>
              <a:rPr lang="en-US" baseline="0" dirty="0"/>
              <a:t> on a cipher suite</a:t>
            </a:r>
            <a:endParaRPr lang="he-IL" dirty="0"/>
          </a:p>
          <a:p>
            <a:pPr marL="171450" indent="-171450" algn="l" rtl="0">
              <a:buFont typeface="Arial" panose="020B0604020202020204" pitchFamily="34" charset="0"/>
              <a:buChar char="•"/>
            </a:pPr>
            <a:r>
              <a:rPr lang="en-US" dirty="0"/>
              <a:t>OpenSSL C</a:t>
            </a:r>
            <a:r>
              <a:rPr lang="en-US" baseline="0" dirty="0"/>
              <a:t> source code,</a:t>
            </a:r>
            <a:r>
              <a:rPr lang="he-IL" dirty="0"/>
              <a:t> </a:t>
            </a:r>
            <a:r>
              <a:rPr lang="en-US" dirty="0"/>
              <a:t>RFC 5246 (TLS)</a:t>
            </a:r>
          </a:p>
          <a:p>
            <a:pPr marL="171450" indent="-171450" algn="l" rtl="0">
              <a:buFont typeface="Arial" panose="020B0604020202020204" pitchFamily="34" charset="0"/>
              <a:buChar char="•"/>
            </a:pPr>
            <a:r>
              <a:rPr lang="en-US" dirty="0"/>
              <a:t>Proxy</a:t>
            </a:r>
            <a:r>
              <a:rPr lang="en-US" baseline="0" dirty="0"/>
              <a:t> configurations using Python 3 </a:t>
            </a:r>
            <a:endParaRPr lang="he-IL" dirty="0"/>
          </a:p>
        </p:txBody>
      </p:sp>
      <p:sp>
        <p:nvSpPr>
          <p:cNvPr id="4" name="מציין מיקום של מספר שקופית 3"/>
          <p:cNvSpPr>
            <a:spLocks noGrp="1"/>
          </p:cNvSpPr>
          <p:nvPr>
            <p:ph type="sldNum" sz="quarter" idx="10"/>
          </p:nvPr>
        </p:nvSpPr>
        <p:spPr/>
        <p:txBody>
          <a:bodyPr/>
          <a:lstStyle/>
          <a:p>
            <a:fld id="{6C2798FA-B127-4B6D-8B45-01AFF3073FEA}" type="slidenum">
              <a:rPr lang="he-IL" smtClean="0"/>
              <a:t>3</a:t>
            </a:fld>
            <a:endParaRPr lang="he-IL"/>
          </a:p>
        </p:txBody>
      </p:sp>
    </p:spTree>
    <p:extLst>
      <p:ext uri="{BB962C8B-B14F-4D97-AF65-F5344CB8AC3E}">
        <p14:creationId xmlns:p14="http://schemas.microsoft.com/office/powerpoint/2010/main" val="31865818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sz="1100" dirty="0"/>
              <a:t>לצורך המחשה, כך נראית חלוקת המפתחות בתוך קוד המקור של </a:t>
            </a:r>
            <a:r>
              <a:rPr lang="en-US" sz="1100" dirty="0"/>
              <a:t>OpenSSL</a:t>
            </a:r>
            <a:r>
              <a:rPr lang="he-IL" sz="1100" dirty="0"/>
              <a:t> – ספריית קוד פתוח המממשת את פרוטוקולי האבטחה </a:t>
            </a:r>
            <a:r>
              <a:rPr lang="en-US" sz="1100" dirty="0"/>
              <a:t>TLS</a:t>
            </a:r>
            <a:r>
              <a:rPr lang="he-IL" sz="1100" dirty="0"/>
              <a:t>  ו-</a:t>
            </a:r>
            <a:r>
              <a:rPr lang="en-US" sz="1100" dirty="0"/>
              <a:t>SSL</a:t>
            </a:r>
            <a:r>
              <a:rPr lang="he-IL" sz="1100" dirty="0"/>
              <a:t> בשפת </a:t>
            </a:r>
            <a:r>
              <a:rPr lang="en-US" sz="1100" dirty="0"/>
              <a:t>C</a:t>
            </a:r>
            <a:endParaRPr lang="he-IL" sz="1100" dirty="0"/>
          </a:p>
        </p:txBody>
      </p:sp>
      <p:sp>
        <p:nvSpPr>
          <p:cNvPr id="4" name="מציין מיקום של מספר שקופית 3"/>
          <p:cNvSpPr>
            <a:spLocks noGrp="1"/>
          </p:cNvSpPr>
          <p:nvPr>
            <p:ph type="sldNum" sz="quarter" idx="10"/>
          </p:nvPr>
        </p:nvSpPr>
        <p:spPr/>
        <p:txBody>
          <a:bodyPr/>
          <a:lstStyle/>
          <a:p>
            <a:fld id="{6C2798FA-B127-4B6D-8B45-01AFF3073FEA}" type="slidenum">
              <a:rPr lang="he-IL" smtClean="0"/>
              <a:t>34</a:t>
            </a:fld>
            <a:endParaRPr lang="he-IL"/>
          </a:p>
        </p:txBody>
      </p:sp>
    </p:spTree>
    <p:extLst>
      <p:ext uri="{BB962C8B-B14F-4D97-AF65-F5344CB8AC3E}">
        <p14:creationId xmlns:p14="http://schemas.microsoft.com/office/powerpoint/2010/main" val="13749770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sz="1100" dirty="0"/>
          </a:p>
        </p:txBody>
      </p:sp>
      <p:sp>
        <p:nvSpPr>
          <p:cNvPr id="4" name="מציין מיקום של מספר שקופית 3"/>
          <p:cNvSpPr>
            <a:spLocks noGrp="1"/>
          </p:cNvSpPr>
          <p:nvPr>
            <p:ph type="sldNum" sz="quarter" idx="10"/>
          </p:nvPr>
        </p:nvSpPr>
        <p:spPr/>
        <p:txBody>
          <a:bodyPr/>
          <a:lstStyle/>
          <a:p>
            <a:fld id="{6C2798FA-B127-4B6D-8B45-01AFF3073FEA}" type="slidenum">
              <a:rPr lang="he-IL" smtClean="0"/>
              <a:t>35</a:t>
            </a:fld>
            <a:endParaRPr lang="he-IL"/>
          </a:p>
        </p:txBody>
      </p:sp>
    </p:spTree>
    <p:extLst>
      <p:ext uri="{BB962C8B-B14F-4D97-AF65-F5344CB8AC3E}">
        <p14:creationId xmlns:p14="http://schemas.microsoft.com/office/powerpoint/2010/main" val="4611046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sz="1100" dirty="0"/>
          </a:p>
        </p:txBody>
      </p:sp>
      <p:sp>
        <p:nvSpPr>
          <p:cNvPr id="4" name="מציין מיקום של מספר שקופית 3"/>
          <p:cNvSpPr>
            <a:spLocks noGrp="1"/>
          </p:cNvSpPr>
          <p:nvPr>
            <p:ph type="sldNum" sz="quarter" idx="10"/>
          </p:nvPr>
        </p:nvSpPr>
        <p:spPr/>
        <p:txBody>
          <a:bodyPr/>
          <a:lstStyle/>
          <a:p>
            <a:fld id="{6C2798FA-B127-4B6D-8B45-01AFF3073FEA}" type="slidenum">
              <a:rPr lang="he-IL" smtClean="0"/>
              <a:t>36</a:t>
            </a:fld>
            <a:endParaRPr lang="he-IL"/>
          </a:p>
        </p:txBody>
      </p:sp>
    </p:spTree>
    <p:extLst>
      <p:ext uri="{BB962C8B-B14F-4D97-AF65-F5344CB8AC3E}">
        <p14:creationId xmlns:p14="http://schemas.microsoft.com/office/powerpoint/2010/main" val="26697010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sz="1100" dirty="0"/>
          </a:p>
        </p:txBody>
      </p:sp>
      <p:sp>
        <p:nvSpPr>
          <p:cNvPr id="4" name="מציין מיקום של מספר שקופית 3"/>
          <p:cNvSpPr>
            <a:spLocks noGrp="1"/>
          </p:cNvSpPr>
          <p:nvPr>
            <p:ph type="sldNum" sz="quarter" idx="10"/>
          </p:nvPr>
        </p:nvSpPr>
        <p:spPr/>
        <p:txBody>
          <a:bodyPr/>
          <a:lstStyle/>
          <a:p>
            <a:fld id="{6C2798FA-B127-4B6D-8B45-01AFF3073FEA}" type="slidenum">
              <a:rPr lang="he-IL" smtClean="0"/>
              <a:t>37</a:t>
            </a:fld>
            <a:endParaRPr lang="he-IL"/>
          </a:p>
        </p:txBody>
      </p:sp>
    </p:spTree>
    <p:extLst>
      <p:ext uri="{BB962C8B-B14F-4D97-AF65-F5344CB8AC3E}">
        <p14:creationId xmlns:p14="http://schemas.microsoft.com/office/powerpoint/2010/main" val="4773836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sz="1100" dirty="0"/>
          </a:p>
        </p:txBody>
      </p:sp>
      <p:sp>
        <p:nvSpPr>
          <p:cNvPr id="4" name="מציין מיקום של מספר שקופית 3"/>
          <p:cNvSpPr>
            <a:spLocks noGrp="1"/>
          </p:cNvSpPr>
          <p:nvPr>
            <p:ph type="sldNum" sz="quarter" idx="10"/>
          </p:nvPr>
        </p:nvSpPr>
        <p:spPr/>
        <p:txBody>
          <a:bodyPr/>
          <a:lstStyle/>
          <a:p>
            <a:fld id="{6C2798FA-B127-4B6D-8B45-01AFF3073FEA}" type="slidenum">
              <a:rPr lang="he-IL" smtClean="0"/>
              <a:t>38</a:t>
            </a:fld>
            <a:endParaRPr lang="he-IL"/>
          </a:p>
        </p:txBody>
      </p:sp>
    </p:spTree>
    <p:extLst>
      <p:ext uri="{BB962C8B-B14F-4D97-AF65-F5344CB8AC3E}">
        <p14:creationId xmlns:p14="http://schemas.microsoft.com/office/powerpoint/2010/main" val="23511047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sz="1100" dirty="0"/>
          </a:p>
        </p:txBody>
      </p:sp>
      <p:sp>
        <p:nvSpPr>
          <p:cNvPr id="4" name="מציין מיקום של מספר שקופית 3"/>
          <p:cNvSpPr>
            <a:spLocks noGrp="1"/>
          </p:cNvSpPr>
          <p:nvPr>
            <p:ph type="sldNum" sz="quarter" idx="10"/>
          </p:nvPr>
        </p:nvSpPr>
        <p:spPr/>
        <p:txBody>
          <a:bodyPr/>
          <a:lstStyle/>
          <a:p>
            <a:fld id="{6C2798FA-B127-4B6D-8B45-01AFF3073FEA}" type="slidenum">
              <a:rPr lang="he-IL" smtClean="0"/>
              <a:t>39</a:t>
            </a:fld>
            <a:endParaRPr lang="he-IL"/>
          </a:p>
        </p:txBody>
      </p:sp>
    </p:spTree>
    <p:extLst>
      <p:ext uri="{BB962C8B-B14F-4D97-AF65-F5344CB8AC3E}">
        <p14:creationId xmlns:p14="http://schemas.microsoft.com/office/powerpoint/2010/main" val="13400716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כאן נרצה להראות את כלל התרחישים האפשריים, החל מתקשורת לגיטימית וכלה בכזאת שאינה לגיטימית ותופל על ידי ה-</a:t>
            </a:r>
            <a:r>
              <a:rPr lang="en-US" dirty="0" err="1"/>
              <a:t>MiddleBox</a:t>
            </a:r>
            <a:endParaRPr lang="he-IL" dirty="0"/>
          </a:p>
        </p:txBody>
      </p:sp>
      <p:sp>
        <p:nvSpPr>
          <p:cNvPr id="4" name="Slide Number Placeholder 3"/>
          <p:cNvSpPr>
            <a:spLocks noGrp="1"/>
          </p:cNvSpPr>
          <p:nvPr>
            <p:ph type="sldNum" sz="quarter" idx="5"/>
          </p:nvPr>
        </p:nvSpPr>
        <p:spPr/>
        <p:txBody>
          <a:bodyPr/>
          <a:lstStyle/>
          <a:p>
            <a:fld id="{A8377C68-049A-4B9A-98BB-A5F4515CD607}" type="slidenum">
              <a:rPr lang="he-IL" smtClean="0"/>
              <a:t>40</a:t>
            </a:fld>
            <a:endParaRPr lang="he-IL"/>
          </a:p>
        </p:txBody>
      </p:sp>
    </p:spTree>
    <p:extLst>
      <p:ext uri="{BB962C8B-B14F-4D97-AF65-F5344CB8AC3E}">
        <p14:creationId xmlns:p14="http://schemas.microsoft.com/office/powerpoint/2010/main" val="33235750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להסביר את הבעיה</a:t>
            </a:r>
          </a:p>
        </p:txBody>
      </p:sp>
      <p:sp>
        <p:nvSpPr>
          <p:cNvPr id="4" name="מציין מיקום של מספר שקופית 3"/>
          <p:cNvSpPr>
            <a:spLocks noGrp="1"/>
          </p:cNvSpPr>
          <p:nvPr>
            <p:ph type="sldNum" sz="quarter" idx="10"/>
          </p:nvPr>
        </p:nvSpPr>
        <p:spPr/>
        <p:txBody>
          <a:bodyPr/>
          <a:lstStyle/>
          <a:p>
            <a:fld id="{6C2798FA-B127-4B6D-8B45-01AFF3073FEA}" type="slidenum">
              <a:rPr lang="he-IL" smtClean="0"/>
              <a:t>41</a:t>
            </a:fld>
            <a:endParaRPr lang="he-IL"/>
          </a:p>
        </p:txBody>
      </p:sp>
    </p:spTree>
    <p:extLst>
      <p:ext uri="{BB962C8B-B14F-4D97-AF65-F5344CB8AC3E}">
        <p14:creationId xmlns:p14="http://schemas.microsoft.com/office/powerpoint/2010/main" val="1668024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indent="-171450">
              <a:buFont typeface="Arial" panose="020B0604020202020204" pitchFamily="34" charset="0"/>
              <a:buChar char="•"/>
            </a:pPr>
            <a:r>
              <a:rPr lang="he-IL" dirty="0"/>
              <a:t>המשתמש לא מודע לכך שהתקשורת בינו לבין השרת אינה מוצפנת לחלוטין מקצה לקצה</a:t>
            </a:r>
          </a:p>
          <a:p>
            <a:pPr marL="171450" indent="-171450">
              <a:buFont typeface="Arial" panose="020B0604020202020204" pitchFamily="34" charset="0"/>
              <a:buChar char="•"/>
            </a:pPr>
            <a:r>
              <a:rPr lang="he-IL" dirty="0"/>
              <a:t>לצורך דוגמה, כל אחת מ-4 ספקיות הסלולר בארה"ב משתמשת ב-</a:t>
            </a:r>
            <a:r>
              <a:rPr lang="en-US" dirty="0"/>
              <a:t>HTTP proxy</a:t>
            </a:r>
            <a:r>
              <a:rPr lang="he-IL" dirty="0"/>
              <a:t>, ותאגיד טיפוסי משתמש בכמות </a:t>
            </a:r>
            <a:r>
              <a:rPr lang="he-IL" dirty="0" err="1"/>
              <a:t>מידלבוקסים</a:t>
            </a:r>
            <a:r>
              <a:rPr lang="he-IL" dirty="0"/>
              <a:t> הזהה לכמות הנתבים והמתגים שברשותו  </a:t>
            </a:r>
          </a:p>
          <a:p>
            <a:pPr marL="171450" indent="-171450">
              <a:buFont typeface="Arial" panose="020B0604020202020204" pitchFamily="34" charset="0"/>
              <a:buChar char="•"/>
            </a:pPr>
            <a:r>
              <a:rPr lang="he-IL" dirty="0"/>
              <a:t>פרויקט זה בא לפתור את הסיטואציה הנוכחית ולשפר את האבטחה ברשת</a:t>
            </a:r>
          </a:p>
          <a:p>
            <a:pPr marL="171450" indent="-171450">
              <a:buFont typeface="Arial" panose="020B0604020202020204" pitchFamily="34" charset="0"/>
              <a:buChar char="•"/>
            </a:pPr>
            <a:endParaRPr lang="he-IL" dirty="0"/>
          </a:p>
        </p:txBody>
      </p:sp>
      <p:sp>
        <p:nvSpPr>
          <p:cNvPr id="4" name="מציין מיקום של מספר שקופית 3"/>
          <p:cNvSpPr>
            <a:spLocks noGrp="1"/>
          </p:cNvSpPr>
          <p:nvPr>
            <p:ph type="sldNum" sz="quarter" idx="10"/>
          </p:nvPr>
        </p:nvSpPr>
        <p:spPr/>
        <p:txBody>
          <a:bodyPr/>
          <a:lstStyle/>
          <a:p>
            <a:fld id="{6C2798FA-B127-4B6D-8B45-01AFF3073FEA}" type="slidenum">
              <a:rPr lang="he-IL" smtClean="0"/>
              <a:t>4</a:t>
            </a:fld>
            <a:endParaRPr lang="he-IL"/>
          </a:p>
        </p:txBody>
      </p:sp>
    </p:spTree>
    <p:extLst>
      <p:ext uri="{BB962C8B-B14F-4D97-AF65-F5344CB8AC3E}">
        <p14:creationId xmlns:p14="http://schemas.microsoft.com/office/powerpoint/2010/main" val="545764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indent="-171450">
              <a:buFont typeface="Arial" panose="020B0604020202020204" pitchFamily="34" charset="0"/>
              <a:buChar char="•"/>
            </a:pPr>
            <a:r>
              <a:rPr lang="he-IL" dirty="0"/>
              <a:t>המשתמש לא מודע לכך שהתקשורת בינו לבין השרת אינה מוצפנת לחלוטין מקצה לקצה</a:t>
            </a:r>
          </a:p>
          <a:p>
            <a:pPr marL="171450" indent="-171450">
              <a:buFont typeface="Arial" panose="020B0604020202020204" pitchFamily="34" charset="0"/>
              <a:buChar char="•"/>
            </a:pPr>
            <a:r>
              <a:rPr lang="he-IL" dirty="0"/>
              <a:t>לצורך דוגמה, כל אחת מ-4 ספקיות הסלולר בארה"ב משתמשת ב-</a:t>
            </a:r>
            <a:r>
              <a:rPr lang="en-US" dirty="0"/>
              <a:t>HTTP proxy</a:t>
            </a:r>
            <a:r>
              <a:rPr lang="he-IL" dirty="0"/>
              <a:t>, ותאגיד טיפוסי משתמש בכמות </a:t>
            </a:r>
            <a:r>
              <a:rPr lang="he-IL" dirty="0" err="1"/>
              <a:t>מידלבוקסים</a:t>
            </a:r>
            <a:r>
              <a:rPr lang="he-IL" dirty="0"/>
              <a:t> הזהה לכמות הנתבים והמתגים שברשותו  </a:t>
            </a:r>
          </a:p>
          <a:p>
            <a:pPr marL="171450" indent="-171450">
              <a:buFont typeface="Arial" panose="020B0604020202020204" pitchFamily="34" charset="0"/>
              <a:buChar char="•"/>
            </a:pPr>
            <a:r>
              <a:rPr lang="he-IL" dirty="0"/>
              <a:t>פרויקט זה בא לפתור את הסיטואציה הנוכחית ולשפר את האבטחה ברשת</a:t>
            </a:r>
          </a:p>
          <a:p>
            <a:pPr marL="171450" indent="-171450">
              <a:buFont typeface="Arial" panose="020B0604020202020204" pitchFamily="34" charset="0"/>
              <a:buChar char="•"/>
            </a:pPr>
            <a:endParaRPr lang="he-IL" dirty="0"/>
          </a:p>
        </p:txBody>
      </p:sp>
      <p:sp>
        <p:nvSpPr>
          <p:cNvPr id="4" name="מציין מיקום של מספר שקופית 3"/>
          <p:cNvSpPr>
            <a:spLocks noGrp="1"/>
          </p:cNvSpPr>
          <p:nvPr>
            <p:ph type="sldNum" sz="quarter" idx="10"/>
          </p:nvPr>
        </p:nvSpPr>
        <p:spPr/>
        <p:txBody>
          <a:bodyPr/>
          <a:lstStyle/>
          <a:p>
            <a:fld id="{6C2798FA-B127-4B6D-8B45-01AFF3073FEA}" type="slidenum">
              <a:rPr lang="he-IL" smtClean="0"/>
              <a:t>5</a:t>
            </a:fld>
            <a:endParaRPr lang="he-IL"/>
          </a:p>
        </p:txBody>
      </p:sp>
    </p:spTree>
    <p:extLst>
      <p:ext uri="{BB962C8B-B14F-4D97-AF65-F5344CB8AC3E}">
        <p14:creationId xmlns:p14="http://schemas.microsoft.com/office/powerpoint/2010/main" val="3538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indent="-171450" algn="l" rtl="0">
              <a:buFont typeface="Arial" panose="020B0604020202020204" pitchFamily="34" charset="0"/>
              <a:buChar char="•"/>
            </a:pPr>
            <a:r>
              <a:rPr lang="en-US" dirty="0" err="1"/>
              <a:t>Git</a:t>
            </a:r>
            <a:r>
              <a:rPr lang="he-IL" dirty="0"/>
              <a:t>, </a:t>
            </a:r>
            <a:r>
              <a:rPr lang="en-US" dirty="0"/>
              <a:t>VM</a:t>
            </a:r>
            <a:r>
              <a:rPr lang="he-IL" dirty="0"/>
              <a:t>, </a:t>
            </a:r>
            <a:r>
              <a:rPr lang="en-US" dirty="0"/>
              <a:t>Wireshark</a:t>
            </a:r>
            <a:r>
              <a:rPr lang="he-IL" dirty="0"/>
              <a:t>, </a:t>
            </a:r>
            <a:r>
              <a:rPr lang="en-US" dirty="0"/>
              <a:t>Ubuntu, </a:t>
            </a:r>
          </a:p>
          <a:p>
            <a:pPr marL="171450" indent="-171450" algn="l" rtl="0">
              <a:buFont typeface="Arial" panose="020B0604020202020204" pitchFamily="34" charset="0"/>
              <a:buChar char="•"/>
            </a:pPr>
            <a:r>
              <a:rPr lang="en-US" dirty="0"/>
              <a:t>Apache server</a:t>
            </a:r>
            <a:r>
              <a:rPr lang="he-IL" dirty="0"/>
              <a:t>, </a:t>
            </a:r>
            <a:r>
              <a:rPr lang="en-US" dirty="0"/>
              <a:t>static IP,</a:t>
            </a:r>
            <a:r>
              <a:rPr lang="en-US" baseline="0" dirty="0"/>
              <a:t> </a:t>
            </a:r>
            <a:r>
              <a:rPr lang="en-US" dirty="0"/>
              <a:t>Certificate, fixing</a:t>
            </a:r>
            <a:r>
              <a:rPr lang="en-US" baseline="0" dirty="0"/>
              <a:t> on a cipher suite</a:t>
            </a:r>
            <a:endParaRPr lang="he-IL" dirty="0"/>
          </a:p>
          <a:p>
            <a:pPr marL="171450" indent="-171450" algn="l" rtl="0">
              <a:buFont typeface="Arial" panose="020B0604020202020204" pitchFamily="34" charset="0"/>
              <a:buChar char="•"/>
            </a:pPr>
            <a:r>
              <a:rPr lang="en-US" dirty="0"/>
              <a:t>OpenSSL C</a:t>
            </a:r>
            <a:r>
              <a:rPr lang="en-US" baseline="0" dirty="0"/>
              <a:t> source code,</a:t>
            </a:r>
            <a:r>
              <a:rPr lang="he-IL" dirty="0"/>
              <a:t> </a:t>
            </a:r>
            <a:r>
              <a:rPr lang="en-US" dirty="0"/>
              <a:t>RFC 5246 (TLS)</a:t>
            </a:r>
          </a:p>
          <a:p>
            <a:pPr marL="171450" indent="-171450" algn="l" rtl="0">
              <a:buFont typeface="Arial" panose="020B0604020202020204" pitchFamily="34" charset="0"/>
              <a:buChar char="•"/>
            </a:pPr>
            <a:r>
              <a:rPr lang="en-US" dirty="0"/>
              <a:t>Proxy</a:t>
            </a:r>
            <a:r>
              <a:rPr lang="en-US" baseline="0" dirty="0"/>
              <a:t> configurations using Python 3 </a:t>
            </a:r>
            <a:endParaRPr lang="he-IL" dirty="0"/>
          </a:p>
        </p:txBody>
      </p:sp>
      <p:sp>
        <p:nvSpPr>
          <p:cNvPr id="4" name="מציין מיקום של מספר שקופית 3"/>
          <p:cNvSpPr>
            <a:spLocks noGrp="1"/>
          </p:cNvSpPr>
          <p:nvPr>
            <p:ph type="sldNum" sz="quarter" idx="10"/>
          </p:nvPr>
        </p:nvSpPr>
        <p:spPr/>
        <p:txBody>
          <a:bodyPr/>
          <a:lstStyle/>
          <a:p>
            <a:fld id="{6C2798FA-B127-4B6D-8B45-01AFF3073FEA}" type="slidenum">
              <a:rPr lang="he-IL" smtClean="0"/>
              <a:t>6</a:t>
            </a:fld>
            <a:endParaRPr lang="he-IL"/>
          </a:p>
        </p:txBody>
      </p:sp>
    </p:spTree>
    <p:extLst>
      <p:ext uri="{BB962C8B-B14F-4D97-AF65-F5344CB8AC3E}">
        <p14:creationId xmlns:p14="http://schemas.microsoft.com/office/powerpoint/2010/main" val="3035701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he-IL" dirty="0"/>
              <a:t>סודיות המידע – תוקף פוטנציאלי לא יוכל לקרוא את המידע. התקשורת חייבת להיות </a:t>
            </a:r>
            <a:r>
              <a:rPr lang="en-US" dirty="0"/>
              <a:t>forward secret</a:t>
            </a:r>
            <a:endParaRPr lang="he-IL" dirty="0"/>
          </a:p>
          <a:p>
            <a:pPr marL="171450" indent="-171450" algn="r" rtl="1">
              <a:buFont typeface="Arial" panose="020B0604020202020204" pitchFamily="34" charset="0"/>
              <a:buChar char="•"/>
            </a:pPr>
            <a:r>
              <a:rPr lang="he-IL" dirty="0"/>
              <a:t>אימות המידע – תוקף פוטנציאלי לא יוכל לשנות, למחוק או להוסיף מידע </a:t>
            </a:r>
          </a:p>
          <a:p>
            <a:pPr marL="171450" indent="-171450" algn="r" rtl="1">
              <a:buFont typeface="Arial" panose="020B0604020202020204" pitchFamily="34" charset="0"/>
              <a:buChar char="•"/>
            </a:pPr>
            <a:r>
              <a:rPr lang="he-IL" dirty="0"/>
              <a:t>אימות היישות – כל ישות אשר פונה אל משתמש הקצה מחויבת להזדהות בפניו על מנת לקבל את מפתחות ה-</a:t>
            </a:r>
            <a:r>
              <a:rPr lang="en-US" dirty="0"/>
              <a:t>session</a:t>
            </a:r>
            <a:endParaRPr lang="he-IL" dirty="0"/>
          </a:p>
          <a:p>
            <a:pPr marL="171450" indent="-171450" algn="r" rtl="1">
              <a:buFont typeface="Arial" panose="020B0604020202020204" pitchFamily="34" charset="0"/>
              <a:buChar char="•"/>
            </a:pPr>
            <a:r>
              <a:rPr lang="he-IL" dirty="0"/>
              <a:t>אמינות המסלול – אם </a:t>
            </a:r>
            <a:r>
              <a:rPr lang="en-US" dirty="0"/>
              <a:t>session</a:t>
            </a:r>
            <a:r>
              <a:rPr lang="he-IL" dirty="0"/>
              <a:t> מורכב מסדר צמתים </a:t>
            </a:r>
            <a:r>
              <a:rPr lang="en-US" dirty="0"/>
              <a:t>N1, N2, … , Nm</a:t>
            </a:r>
            <a:r>
              <a:rPr lang="he-IL" dirty="0"/>
              <a:t> הרי שמידע שהתקבל אצל צומת </a:t>
            </a:r>
            <a:r>
              <a:rPr lang="en-US" dirty="0"/>
              <a:t>Ni</a:t>
            </a:r>
            <a:r>
              <a:rPr lang="he-IL" dirty="0"/>
              <a:t> עבר קודם או נוצר אצל צומת </a:t>
            </a:r>
            <a:r>
              <a:rPr lang="en-US" dirty="0"/>
              <a:t>Ni-1</a:t>
            </a:r>
            <a:endParaRPr lang="he-IL" dirty="0"/>
          </a:p>
        </p:txBody>
      </p:sp>
      <p:sp>
        <p:nvSpPr>
          <p:cNvPr id="4" name="Slide Number Placeholder 3"/>
          <p:cNvSpPr>
            <a:spLocks noGrp="1"/>
          </p:cNvSpPr>
          <p:nvPr>
            <p:ph type="sldNum" sz="quarter" idx="5"/>
          </p:nvPr>
        </p:nvSpPr>
        <p:spPr/>
        <p:txBody>
          <a:bodyPr/>
          <a:lstStyle/>
          <a:p>
            <a:fld id="{A8377C68-049A-4B9A-98BB-A5F4515CD607}" type="slidenum">
              <a:rPr lang="he-IL" smtClean="0"/>
              <a:t>7</a:t>
            </a:fld>
            <a:endParaRPr lang="he-IL"/>
          </a:p>
        </p:txBody>
      </p:sp>
    </p:spTree>
    <p:extLst>
      <p:ext uri="{BB962C8B-B14F-4D97-AF65-F5344CB8AC3E}">
        <p14:creationId xmlns:p14="http://schemas.microsoft.com/office/powerpoint/2010/main" val="909009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indent="-171450" algn="l" rtl="0">
              <a:buFont typeface="Arial" panose="020B0604020202020204" pitchFamily="34" charset="0"/>
              <a:buChar char="•"/>
            </a:pPr>
            <a:r>
              <a:rPr lang="en-US" dirty="0" err="1"/>
              <a:t>Git</a:t>
            </a:r>
            <a:r>
              <a:rPr lang="he-IL" dirty="0"/>
              <a:t>, </a:t>
            </a:r>
            <a:r>
              <a:rPr lang="en-US" dirty="0"/>
              <a:t>VM</a:t>
            </a:r>
            <a:r>
              <a:rPr lang="he-IL" dirty="0"/>
              <a:t>, </a:t>
            </a:r>
            <a:r>
              <a:rPr lang="en-US" dirty="0"/>
              <a:t>Wireshark</a:t>
            </a:r>
            <a:r>
              <a:rPr lang="he-IL" dirty="0"/>
              <a:t>, </a:t>
            </a:r>
            <a:r>
              <a:rPr lang="en-US" dirty="0"/>
              <a:t>Ubuntu, </a:t>
            </a:r>
          </a:p>
          <a:p>
            <a:pPr marL="171450" indent="-171450" algn="l" rtl="0">
              <a:buFont typeface="Arial" panose="020B0604020202020204" pitchFamily="34" charset="0"/>
              <a:buChar char="•"/>
            </a:pPr>
            <a:r>
              <a:rPr lang="en-US" dirty="0"/>
              <a:t>Apache server</a:t>
            </a:r>
            <a:r>
              <a:rPr lang="he-IL" dirty="0"/>
              <a:t>, </a:t>
            </a:r>
            <a:r>
              <a:rPr lang="en-US" dirty="0"/>
              <a:t>static IP,</a:t>
            </a:r>
            <a:r>
              <a:rPr lang="en-US" baseline="0" dirty="0"/>
              <a:t> </a:t>
            </a:r>
            <a:r>
              <a:rPr lang="en-US" dirty="0"/>
              <a:t>Certificate, fixing</a:t>
            </a:r>
            <a:r>
              <a:rPr lang="en-US" baseline="0" dirty="0"/>
              <a:t> on a cipher suite</a:t>
            </a:r>
            <a:endParaRPr lang="he-IL" dirty="0"/>
          </a:p>
          <a:p>
            <a:pPr marL="171450" indent="-171450" algn="l" rtl="0">
              <a:buFont typeface="Arial" panose="020B0604020202020204" pitchFamily="34" charset="0"/>
              <a:buChar char="•"/>
            </a:pPr>
            <a:r>
              <a:rPr lang="en-US" dirty="0"/>
              <a:t>OpenSSL C</a:t>
            </a:r>
            <a:r>
              <a:rPr lang="en-US" baseline="0" dirty="0"/>
              <a:t> source code,</a:t>
            </a:r>
            <a:r>
              <a:rPr lang="he-IL" dirty="0"/>
              <a:t> </a:t>
            </a:r>
            <a:r>
              <a:rPr lang="en-US" dirty="0"/>
              <a:t>RFC 5246 (TLS)</a:t>
            </a:r>
          </a:p>
          <a:p>
            <a:pPr marL="171450" indent="-171450" algn="l" rtl="0">
              <a:buFont typeface="Arial" panose="020B0604020202020204" pitchFamily="34" charset="0"/>
              <a:buChar char="•"/>
            </a:pPr>
            <a:r>
              <a:rPr lang="en-US" dirty="0"/>
              <a:t>Proxy</a:t>
            </a:r>
            <a:r>
              <a:rPr lang="en-US" baseline="0" dirty="0"/>
              <a:t> configurations using Python 3 </a:t>
            </a:r>
            <a:endParaRPr lang="he-IL" dirty="0"/>
          </a:p>
        </p:txBody>
      </p:sp>
      <p:sp>
        <p:nvSpPr>
          <p:cNvPr id="4" name="מציין מיקום של מספר שקופית 3"/>
          <p:cNvSpPr>
            <a:spLocks noGrp="1"/>
          </p:cNvSpPr>
          <p:nvPr>
            <p:ph type="sldNum" sz="quarter" idx="10"/>
          </p:nvPr>
        </p:nvSpPr>
        <p:spPr/>
        <p:txBody>
          <a:bodyPr/>
          <a:lstStyle/>
          <a:p>
            <a:fld id="{6C2798FA-B127-4B6D-8B45-01AFF3073FEA}" type="slidenum">
              <a:rPr lang="he-IL" smtClean="0"/>
              <a:t>8</a:t>
            </a:fld>
            <a:endParaRPr lang="he-IL"/>
          </a:p>
        </p:txBody>
      </p:sp>
    </p:spTree>
    <p:extLst>
      <p:ext uri="{BB962C8B-B14F-4D97-AF65-F5344CB8AC3E}">
        <p14:creationId xmlns:p14="http://schemas.microsoft.com/office/powerpoint/2010/main" val="3387220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indent="-171450">
              <a:buFont typeface="Arial" panose="020B0604020202020204" pitchFamily="34" charset="0"/>
              <a:buChar char="•"/>
            </a:pPr>
            <a:r>
              <a:rPr lang="he-IL" dirty="0"/>
              <a:t>המטרה העיקרית של הפרוטוקול היא לספק פרטיות והעברת מידע בצורה אמינה בין שתי אפליקציות</a:t>
            </a:r>
            <a:r>
              <a:rPr lang="en-US" dirty="0"/>
              <a:t>;</a:t>
            </a:r>
            <a:r>
              <a:rPr lang="he-IL" dirty="0"/>
              <a:t> למעשה הסטנדרט בכל הנוגע לאבטחה ברשת.</a:t>
            </a:r>
          </a:p>
          <a:p>
            <a:pPr marL="171450" indent="-171450">
              <a:buFont typeface="Arial" panose="020B0604020202020204" pitchFamily="34" charset="0"/>
              <a:buChar char="•"/>
            </a:pPr>
            <a:endParaRPr lang="he-IL" dirty="0"/>
          </a:p>
          <a:p>
            <a:endParaRPr lang="he-IL" dirty="0"/>
          </a:p>
          <a:p>
            <a:endParaRPr lang="he-IL" dirty="0"/>
          </a:p>
        </p:txBody>
      </p:sp>
      <p:sp>
        <p:nvSpPr>
          <p:cNvPr id="4" name="מציין מיקום של מספר שקופית 3"/>
          <p:cNvSpPr>
            <a:spLocks noGrp="1"/>
          </p:cNvSpPr>
          <p:nvPr>
            <p:ph type="sldNum" sz="quarter" idx="10"/>
          </p:nvPr>
        </p:nvSpPr>
        <p:spPr/>
        <p:txBody>
          <a:bodyPr/>
          <a:lstStyle/>
          <a:p>
            <a:fld id="{A8377C68-049A-4B9A-98BB-A5F4515CD607}" type="slidenum">
              <a:rPr lang="he-IL" smtClean="0"/>
              <a:t>9</a:t>
            </a:fld>
            <a:endParaRPr lang="he-IL"/>
          </a:p>
        </p:txBody>
      </p:sp>
    </p:spTree>
    <p:extLst>
      <p:ext uri="{BB962C8B-B14F-4D97-AF65-F5344CB8AC3E}">
        <p14:creationId xmlns:p14="http://schemas.microsoft.com/office/powerpoint/2010/main" val="1765918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17-Oct-18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ערוך סגנונות טקסט של תבנית בסיס</a:t>
            </a:r>
          </a:p>
        </p:txBody>
      </p:sp>
      <p:sp>
        <p:nvSpPr>
          <p:cNvPr id="4" name="Date Placeholder 3"/>
          <p:cNvSpPr>
            <a:spLocks noGrp="1"/>
          </p:cNvSpPr>
          <p:nvPr>
            <p:ph type="dt" sz="half" idx="10"/>
          </p:nvPr>
        </p:nvSpPr>
        <p:spPr/>
        <p:txBody>
          <a:bodyPr/>
          <a:lstStyle/>
          <a:p>
            <a:fld id="{B61BEF0D-F0BB-DE4B-95CE-6DB70DBA9567}" type="datetimeFigureOut">
              <a:rPr lang="en-US" dirty="0"/>
              <a:pPr/>
              <a:t>17-Oct-18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he-IL"/>
              <a:t>לחץ כדי לערוך סגנון כותרת של תבנית בסיס</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ערוך סגנונות טקסט של תבנית בסיס</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ערוך סגנונות טקסט של תבנית בסיס</a:t>
            </a:r>
          </a:p>
        </p:txBody>
      </p:sp>
      <p:sp>
        <p:nvSpPr>
          <p:cNvPr id="4" name="Date Placeholder 3"/>
          <p:cNvSpPr>
            <a:spLocks noGrp="1"/>
          </p:cNvSpPr>
          <p:nvPr>
            <p:ph type="dt" sz="half" idx="10"/>
          </p:nvPr>
        </p:nvSpPr>
        <p:spPr/>
        <p:txBody>
          <a:bodyPr/>
          <a:lstStyle/>
          <a:p>
            <a:fld id="{B61BEF0D-F0BB-DE4B-95CE-6DB70DBA9567}" type="datetimeFigureOut">
              <a:rPr lang="en-US" dirty="0"/>
              <a:pPr/>
              <a:t>17-Oct-18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ערוך סגנונות טקסט של תבנית בסיס</a:t>
            </a:r>
          </a:p>
        </p:txBody>
      </p:sp>
      <p:sp>
        <p:nvSpPr>
          <p:cNvPr id="4" name="Date Placeholder 3"/>
          <p:cNvSpPr>
            <a:spLocks noGrp="1"/>
          </p:cNvSpPr>
          <p:nvPr>
            <p:ph type="dt" sz="half" idx="10"/>
          </p:nvPr>
        </p:nvSpPr>
        <p:spPr/>
        <p:txBody>
          <a:bodyPr/>
          <a:lstStyle/>
          <a:p>
            <a:fld id="{B61BEF0D-F0BB-DE4B-95CE-6DB70DBA9567}" type="datetimeFigureOut">
              <a:rPr lang="en-US" dirty="0"/>
              <a:pPr/>
              <a:t>17-Oct-18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כרטיס שם עם ציטוט">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he-IL"/>
              <a:t>לחץ כדי לערוך סגנון כותרת של תבנית בסיס</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ערוך סגנונות טקסט של תבנית בסיס</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ערוך סגנונות טקסט של תבנית בסיס</a:t>
            </a:r>
          </a:p>
        </p:txBody>
      </p:sp>
      <p:sp>
        <p:nvSpPr>
          <p:cNvPr id="4" name="Date Placeholder 3"/>
          <p:cNvSpPr>
            <a:spLocks noGrp="1"/>
          </p:cNvSpPr>
          <p:nvPr>
            <p:ph type="dt" sz="half" idx="10"/>
          </p:nvPr>
        </p:nvSpPr>
        <p:spPr/>
        <p:txBody>
          <a:bodyPr/>
          <a:lstStyle/>
          <a:p>
            <a:fld id="{B61BEF0D-F0BB-DE4B-95CE-6DB70DBA9567}" type="datetimeFigureOut">
              <a:rPr lang="en-US" dirty="0"/>
              <a:pPr/>
              <a:t>17-Oct-18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או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he-IL"/>
              <a:t>לחץ כדי לערוך סגנון כותרת של תבנית בסיס</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ערוך סגנונות טקסט של תבנית בסיס</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ערוך סגנונות טקסט של תבנית בסיס</a:t>
            </a:r>
          </a:p>
        </p:txBody>
      </p:sp>
      <p:sp>
        <p:nvSpPr>
          <p:cNvPr id="4" name="Date Placeholder 3"/>
          <p:cNvSpPr>
            <a:spLocks noGrp="1"/>
          </p:cNvSpPr>
          <p:nvPr>
            <p:ph type="dt" sz="half" idx="10"/>
          </p:nvPr>
        </p:nvSpPr>
        <p:spPr/>
        <p:txBody>
          <a:bodyPr/>
          <a:lstStyle/>
          <a:p>
            <a:fld id="{B61BEF0D-F0BB-DE4B-95CE-6DB70DBA9567}" type="datetimeFigureOut">
              <a:rPr lang="en-US" dirty="0"/>
              <a:pPr/>
              <a:t>17-Oct-18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17-Oct-18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17-Oct-18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17-Oct-18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ערוך סגנונות טקסט של תבנית בסיס</a:t>
            </a:r>
          </a:p>
        </p:txBody>
      </p:sp>
      <p:sp>
        <p:nvSpPr>
          <p:cNvPr id="4" name="Date Placeholder 3"/>
          <p:cNvSpPr>
            <a:spLocks noGrp="1"/>
          </p:cNvSpPr>
          <p:nvPr>
            <p:ph type="dt" sz="half" idx="10"/>
          </p:nvPr>
        </p:nvSpPr>
        <p:spPr/>
        <p:txBody>
          <a:bodyPr/>
          <a:lstStyle/>
          <a:p>
            <a:fld id="{B61BEF0D-F0BB-DE4B-95CE-6DB70DBA9567}" type="datetimeFigureOut">
              <a:rPr lang="en-US" dirty="0"/>
              <a:pPr/>
              <a:t>17-Oct-18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17-Oct-18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17-Oct-18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17-Oct-18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17-Oct-18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he-IL"/>
              <a:t>ערוך סגנונות טקסט של תבנית בסיס</a:t>
            </a:r>
          </a:p>
        </p:txBody>
      </p:sp>
      <p:sp>
        <p:nvSpPr>
          <p:cNvPr id="5" name="Date Placeholder 4"/>
          <p:cNvSpPr>
            <a:spLocks noGrp="1"/>
          </p:cNvSpPr>
          <p:nvPr>
            <p:ph type="dt" sz="half" idx="10"/>
          </p:nvPr>
        </p:nvSpPr>
        <p:spPr/>
        <p:txBody>
          <a:bodyPr/>
          <a:lstStyle/>
          <a:p>
            <a:fld id="{42A54C80-263E-416B-A8E0-580EDEADCBDC}" type="datetimeFigureOut">
              <a:rPr lang="en-US" dirty="0"/>
              <a:t>17-Oct-18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ערוך סגנונות טקסט של תבנית בסיס</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17-Oct-18</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17-Oct-18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png"/><Relationship Id="rId2" Type="http://schemas.microsoft.com/office/2017/06/relationships/model3d" Target="../media/model3d1.glb"/><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17/06/relationships/model3d" Target="../media/model3d2.glb"/><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1.png"/><Relationship Id="rId18" Type="http://schemas.microsoft.com/office/2007/relationships/hdphoto" Target="../media/hdphoto6.wdp"/><Relationship Id="rId3" Type="http://schemas.openxmlformats.org/officeDocument/2006/relationships/image" Target="../media/image25.png"/><Relationship Id="rId7" Type="http://schemas.openxmlformats.org/officeDocument/2006/relationships/image" Target="../media/image28.svg"/><Relationship Id="rId12" Type="http://schemas.openxmlformats.org/officeDocument/2006/relationships/hyperlink" Target="https://conectabell.com/apache-configurar-host-virtual/" TargetMode="External"/><Relationship Id="rId17" Type="http://schemas.openxmlformats.org/officeDocument/2006/relationships/image" Target="../media/image33.png"/><Relationship Id="rId2" Type="http://schemas.openxmlformats.org/officeDocument/2006/relationships/notesSlide" Target="../notesSlides/notesSlide28.xml"/><Relationship Id="rId16" Type="http://schemas.microsoft.com/office/2007/relationships/hdphoto" Target="../media/hdphoto5.wdp"/><Relationship Id="rId1" Type="http://schemas.openxmlformats.org/officeDocument/2006/relationships/slideLayout" Target="../slideLayouts/slideLayout2.xml"/><Relationship Id="rId6" Type="http://schemas.openxmlformats.org/officeDocument/2006/relationships/image" Target="../media/image28.png"/><Relationship Id="rId11" Type="http://schemas.microsoft.com/office/2007/relationships/hdphoto" Target="../media/hdphoto3.wdp"/><Relationship Id="rId5" Type="http://schemas.openxmlformats.org/officeDocument/2006/relationships/image" Target="../media/image27.png"/><Relationship Id="rId15" Type="http://schemas.openxmlformats.org/officeDocument/2006/relationships/image" Target="../media/image32.png"/><Relationship Id="rId10"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hyperlink" Target="https://commons.wikimedia.org/wiki/File:Python-logo-notext.svg" TargetMode="External"/><Relationship Id="rId14" Type="http://schemas.microsoft.com/office/2007/relationships/hdphoto" Target="../media/hdphoto4.wdp"/></Relationships>
</file>

<file path=ppt/slides/_rels/slide33.xml.rels><?xml version="1.0" encoding="UTF-8" standalone="yes"?>
<Relationships xmlns="http://schemas.openxmlformats.org/package/2006/relationships"><Relationship Id="rId8" Type="http://schemas.openxmlformats.org/officeDocument/2006/relationships/image" Target="../media/image27.png"/><Relationship Id="rId3" Type="http://schemas.microsoft.com/office/2017/06/relationships/model3d" Target="../media/model3d3.glb"/><Relationship Id="rId7"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4.png"/><Relationship Id="rId4" Type="http://schemas.openxmlformats.org/officeDocument/2006/relationships/image" Target="../media/image25.png"/><Relationship Id="rId9"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microsoft.com/office/2007/relationships/hdphoto" Target="../media/hdphoto7.wdp"/><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microsoft.com/office/2007/relationships/hdphoto" Target="../media/hdphoto7.wdp"/><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svg"/><Relationship Id="rId3" Type="http://schemas.openxmlformats.org/officeDocument/2006/relationships/image" Target="../media/image42.png"/><Relationship Id="rId7" Type="http://schemas.openxmlformats.org/officeDocument/2006/relationships/image" Target="../media/image21.png"/><Relationship Id="rId12"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47.png"/><Relationship Id="rId5" Type="http://schemas.openxmlformats.org/officeDocument/2006/relationships/image" Target="../media/image43.png"/><Relationship Id="rId15" Type="http://schemas.microsoft.com/office/2007/relationships/hdphoto" Target="../media/hdphoto5.wdp"/><Relationship Id="rId10" Type="http://schemas.openxmlformats.org/officeDocument/2006/relationships/image" Target="../media/image46.png"/><Relationship Id="rId4" Type="http://schemas.openxmlformats.org/officeDocument/2006/relationships/image" Target="../media/image19.png"/><Relationship Id="rId9" Type="http://schemas.openxmlformats.org/officeDocument/2006/relationships/image" Target="../media/image45.png"/><Relationship Id="rId14" Type="http://schemas.openxmlformats.org/officeDocument/2006/relationships/image" Target="../media/image3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E04CB55-4BC0-4C05-A17E-E9873D33C02B}"/>
              </a:ext>
            </a:extLst>
          </p:cNvPr>
          <p:cNvSpPr>
            <a:spLocks noGrp="1"/>
          </p:cNvSpPr>
          <p:nvPr>
            <p:ph type="ctrTitle"/>
          </p:nvPr>
        </p:nvSpPr>
        <p:spPr>
          <a:xfrm>
            <a:off x="788833" y="2562898"/>
            <a:ext cx="8720211" cy="1859033"/>
          </a:xfrm>
        </p:spPr>
        <p:txBody>
          <a:bodyPr/>
          <a:lstStyle/>
          <a:p>
            <a:pPr algn="ctr" rtl="0"/>
            <a:r>
              <a:rPr lang="en-US" dirty="0"/>
              <a:t>Improving Internet </a:t>
            </a:r>
            <a:br>
              <a:rPr lang="en-US" dirty="0"/>
            </a:br>
            <a:r>
              <a:rPr lang="en-US" dirty="0"/>
              <a:t>Security on TLS</a:t>
            </a:r>
            <a:endParaRPr lang="he-IL" dirty="0"/>
          </a:p>
        </p:txBody>
      </p:sp>
      <p:pic>
        <p:nvPicPr>
          <p:cNvPr id="4" name="תמונה 3">
            <a:extLst>
              <a:ext uri="{FF2B5EF4-FFF2-40B4-BE49-F238E27FC236}">
                <a16:creationId xmlns:a16="http://schemas.microsoft.com/office/drawing/2014/main" id="{39D7AD24-6A6A-4F3D-A7E5-DA814593FC25}"/>
              </a:ext>
            </a:extLst>
          </p:cNvPr>
          <p:cNvPicPr>
            <a:picLocks noChangeAspect="1"/>
          </p:cNvPicPr>
          <p:nvPr/>
        </p:nvPicPr>
        <p:blipFill>
          <a:blip r:embed="rId3"/>
          <a:stretch>
            <a:fillRect/>
          </a:stretch>
        </p:blipFill>
        <p:spPr>
          <a:xfrm rot="536062">
            <a:off x="1304425" y="546150"/>
            <a:ext cx="3552825" cy="1038225"/>
          </a:xfrm>
          <a:prstGeom prst="rect">
            <a:avLst/>
          </a:prstGeom>
          <a:effectLst>
            <a:glow rad="228600">
              <a:schemeClr val="accent2">
                <a:satMod val="175000"/>
                <a:alpha val="40000"/>
              </a:schemeClr>
            </a:glow>
          </a:effectLst>
          <a:scene3d>
            <a:camera prst="isometricOffAxis1Right"/>
            <a:lightRig rig="threePt" dir="t"/>
          </a:scene3d>
          <a:sp3d>
            <a:bevelT prst="convex"/>
          </a:sp3d>
        </p:spPr>
      </p:pic>
      <p:sp>
        <p:nvSpPr>
          <p:cNvPr id="6" name="כותרת משנה 2">
            <a:extLst>
              <a:ext uri="{FF2B5EF4-FFF2-40B4-BE49-F238E27FC236}">
                <a16:creationId xmlns:a16="http://schemas.microsoft.com/office/drawing/2014/main" id="{3E59E344-9258-4E1E-A8F9-60BD9A40F311}"/>
              </a:ext>
            </a:extLst>
          </p:cNvPr>
          <p:cNvSpPr txBox="1">
            <a:spLocks/>
          </p:cNvSpPr>
          <p:nvPr/>
        </p:nvSpPr>
        <p:spPr>
          <a:xfrm>
            <a:off x="518379" y="5376168"/>
            <a:ext cx="4397938" cy="1096899"/>
          </a:xfrm>
          <a:prstGeom prst="rect">
            <a:avLst/>
          </a:prstGeom>
        </p:spPr>
        <p:txBody>
          <a:bodyPr vert="horz" lIns="91440" tIns="45720" rIns="91440" bIns="45720" rtlCol="0" anchor="t">
            <a:normAutofit lnSpcReduction="10000"/>
          </a:bodyPr>
          <a:lstStyle>
            <a:lvl1pPr marL="0" indent="0" algn="r" defTabSz="457200" rtl="1"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1"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1"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1"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1"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1"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1"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1"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1"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l" rtl="0"/>
            <a:r>
              <a:rPr lang="en-US" dirty="0"/>
              <a:t>Project no. 4280</a:t>
            </a:r>
          </a:p>
          <a:p>
            <a:pPr algn="l" rtl="0"/>
            <a:r>
              <a:rPr lang="en-US" dirty="0"/>
              <a:t>Supervisor: Shay </a:t>
            </a:r>
            <a:r>
              <a:rPr lang="en-US" dirty="0" err="1"/>
              <a:t>Vargaftik</a:t>
            </a:r>
            <a:endParaRPr lang="en-US" dirty="0"/>
          </a:p>
          <a:p>
            <a:pPr algn="l" rtl="0"/>
            <a:r>
              <a:rPr lang="en-US" dirty="0"/>
              <a:t>Students: Sean </a:t>
            </a:r>
            <a:r>
              <a:rPr lang="en-US" dirty="0" err="1"/>
              <a:t>Sadoun</a:t>
            </a:r>
            <a:r>
              <a:rPr lang="en-US" dirty="0"/>
              <a:t> &amp; </a:t>
            </a:r>
            <a:r>
              <a:rPr lang="en-US" dirty="0" err="1"/>
              <a:t>Hod</a:t>
            </a:r>
            <a:r>
              <a:rPr lang="en-US" dirty="0"/>
              <a:t> </a:t>
            </a:r>
            <a:r>
              <a:rPr lang="en-US" dirty="0" err="1"/>
              <a:t>Raz</a:t>
            </a:r>
            <a:endParaRPr lang="en-US" dirty="0"/>
          </a:p>
          <a:p>
            <a:pPr algn="l" rtl="0"/>
            <a:endParaRPr lang="he-IL" dirty="0"/>
          </a:p>
        </p:txBody>
      </p:sp>
      <p:sp>
        <p:nvSpPr>
          <p:cNvPr id="9" name="TextBox 8">
            <a:extLst>
              <a:ext uri="{FF2B5EF4-FFF2-40B4-BE49-F238E27FC236}">
                <a16:creationId xmlns:a16="http://schemas.microsoft.com/office/drawing/2014/main" id="{54059F2C-EBEA-4927-AE84-EA99800EF4D4}"/>
              </a:ext>
            </a:extLst>
          </p:cNvPr>
          <p:cNvSpPr txBox="1"/>
          <p:nvPr/>
        </p:nvSpPr>
        <p:spPr>
          <a:xfrm>
            <a:off x="8900803" y="695930"/>
            <a:ext cx="2951873" cy="369332"/>
          </a:xfrm>
          <a:prstGeom prst="rect">
            <a:avLst/>
          </a:prstGeom>
          <a:noFill/>
        </p:spPr>
        <p:txBody>
          <a:bodyPr wrap="square" rtlCol="1">
            <a:spAutoFit/>
          </a:bodyPr>
          <a:lstStyle/>
          <a:p>
            <a:pPr algn="ctr"/>
            <a:r>
              <a:rPr lang="en-US" dirty="0">
                <a:solidFill>
                  <a:schemeClr val="accent2">
                    <a:lumMod val="50000"/>
                  </a:schemeClr>
                </a:solidFill>
              </a:rPr>
              <a:t>17/10/2018</a:t>
            </a:r>
            <a:endParaRPr lang="he-IL" dirty="0">
              <a:solidFill>
                <a:schemeClr val="accent2">
                  <a:lumMod val="50000"/>
                </a:schemeClr>
              </a:solidFill>
            </a:endParaRPr>
          </a:p>
        </p:txBody>
      </p:sp>
    </p:spTree>
    <p:extLst>
      <p:ext uri="{BB962C8B-B14F-4D97-AF65-F5344CB8AC3E}">
        <p14:creationId xmlns:p14="http://schemas.microsoft.com/office/powerpoint/2010/main" val="19432680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02DFBD6C-3D8C-492A-937B-F15BF32D835A}"/>
              </a:ext>
            </a:extLst>
          </p:cNvPr>
          <p:cNvSpPr>
            <a:spLocks noGrp="1"/>
          </p:cNvSpPr>
          <p:nvPr>
            <p:ph type="title"/>
          </p:nvPr>
        </p:nvSpPr>
        <p:spPr>
          <a:xfrm>
            <a:off x="677333" y="609600"/>
            <a:ext cx="5875863" cy="590440"/>
          </a:xfrm>
        </p:spPr>
        <p:txBody>
          <a:bodyPr>
            <a:normAutofit fontScale="90000"/>
          </a:bodyPr>
          <a:lstStyle/>
          <a:p>
            <a:r>
              <a:rPr lang="en-US" dirty="0"/>
              <a:t>TLS Handshake Overview </a:t>
            </a:r>
            <a:endParaRPr lang="he-IL" dirty="0"/>
          </a:p>
        </p:txBody>
      </p:sp>
      <p:cxnSp>
        <p:nvCxnSpPr>
          <p:cNvPr id="6" name="Straight Arrow Connector 5">
            <a:extLst>
              <a:ext uri="{FF2B5EF4-FFF2-40B4-BE49-F238E27FC236}">
                <a16:creationId xmlns:a16="http://schemas.microsoft.com/office/drawing/2014/main" id="{C6639341-098E-47C0-9608-BA37C94BEE2C}"/>
              </a:ext>
            </a:extLst>
          </p:cNvPr>
          <p:cNvCxnSpPr>
            <a:cxnSpLocks/>
          </p:cNvCxnSpPr>
          <p:nvPr/>
        </p:nvCxnSpPr>
        <p:spPr>
          <a:xfrm>
            <a:off x="3074552" y="2220686"/>
            <a:ext cx="3628739" cy="15072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7" name="Straight Arrow Connector 16">
            <a:extLst>
              <a:ext uri="{FF2B5EF4-FFF2-40B4-BE49-F238E27FC236}">
                <a16:creationId xmlns:a16="http://schemas.microsoft.com/office/drawing/2014/main" id="{2A0F0D1F-8E5B-4FE5-BC2A-651A6DE2B087}"/>
              </a:ext>
            </a:extLst>
          </p:cNvPr>
          <p:cNvCxnSpPr>
            <a:cxnSpLocks/>
          </p:cNvCxnSpPr>
          <p:nvPr/>
        </p:nvCxnSpPr>
        <p:spPr>
          <a:xfrm flipH="1">
            <a:off x="3052618" y="2636982"/>
            <a:ext cx="3624119" cy="16429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8" name="Straight Connector 17">
            <a:extLst>
              <a:ext uri="{FF2B5EF4-FFF2-40B4-BE49-F238E27FC236}">
                <a16:creationId xmlns:a16="http://schemas.microsoft.com/office/drawing/2014/main" id="{C2737334-B849-4AEA-B318-FED66C6B4CA3}"/>
              </a:ext>
            </a:extLst>
          </p:cNvPr>
          <p:cNvCxnSpPr>
            <a:cxnSpLocks/>
          </p:cNvCxnSpPr>
          <p:nvPr/>
        </p:nvCxnSpPr>
        <p:spPr>
          <a:xfrm>
            <a:off x="6703291" y="1958180"/>
            <a:ext cx="0" cy="4607720"/>
          </a:xfrm>
          <a:prstGeom prst="line">
            <a:avLst/>
          </a:prstGeom>
          <a:effectLst>
            <a:glow rad="139700">
              <a:schemeClr val="accent6">
                <a:satMod val="175000"/>
                <a:alpha val="40000"/>
              </a:schemeClr>
            </a:glow>
          </a:effectLst>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F33061C2-7616-4844-8C2D-5795DE6DC88C}"/>
              </a:ext>
            </a:extLst>
          </p:cNvPr>
          <p:cNvSpPr txBox="1"/>
          <p:nvPr/>
        </p:nvSpPr>
        <p:spPr>
          <a:xfrm>
            <a:off x="2665269" y="1588848"/>
            <a:ext cx="1025236" cy="369332"/>
          </a:xfrm>
          <a:prstGeom prst="rect">
            <a:avLst/>
          </a:prstGeom>
          <a:noFill/>
        </p:spPr>
        <p:txBody>
          <a:bodyPr wrap="square" rtlCol="0">
            <a:spAutoFit/>
          </a:bodyPr>
          <a:lstStyle/>
          <a:p>
            <a:r>
              <a:rPr lang="en-US" dirty="0"/>
              <a:t>Client</a:t>
            </a:r>
            <a:endParaRPr lang="en-IL" dirty="0"/>
          </a:p>
        </p:txBody>
      </p:sp>
      <p:sp>
        <p:nvSpPr>
          <p:cNvPr id="25" name="TextBox 24">
            <a:extLst>
              <a:ext uri="{FF2B5EF4-FFF2-40B4-BE49-F238E27FC236}">
                <a16:creationId xmlns:a16="http://schemas.microsoft.com/office/drawing/2014/main" id="{0A563FCD-DF8E-467F-97D0-6C89C2AB9D21}"/>
              </a:ext>
            </a:extLst>
          </p:cNvPr>
          <p:cNvSpPr txBox="1"/>
          <p:nvPr/>
        </p:nvSpPr>
        <p:spPr>
          <a:xfrm>
            <a:off x="6309014" y="1588848"/>
            <a:ext cx="1025236" cy="369332"/>
          </a:xfrm>
          <a:prstGeom prst="rect">
            <a:avLst/>
          </a:prstGeom>
          <a:noFill/>
        </p:spPr>
        <p:txBody>
          <a:bodyPr wrap="square" rtlCol="0">
            <a:spAutoFit/>
          </a:bodyPr>
          <a:lstStyle/>
          <a:p>
            <a:r>
              <a:rPr lang="en-US" dirty="0"/>
              <a:t>Server</a:t>
            </a:r>
            <a:endParaRPr lang="en-IL" dirty="0"/>
          </a:p>
        </p:txBody>
      </p:sp>
      <p:sp>
        <p:nvSpPr>
          <p:cNvPr id="26" name="Rectangle: Rounded Corners 25">
            <a:extLst>
              <a:ext uri="{FF2B5EF4-FFF2-40B4-BE49-F238E27FC236}">
                <a16:creationId xmlns:a16="http://schemas.microsoft.com/office/drawing/2014/main" id="{644928C4-9083-4070-83CE-68E6CB8EA353}"/>
              </a:ext>
            </a:extLst>
          </p:cNvPr>
          <p:cNvSpPr/>
          <p:nvPr/>
        </p:nvSpPr>
        <p:spPr>
          <a:xfrm>
            <a:off x="2138345" y="2121157"/>
            <a:ext cx="783936" cy="327160"/>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SYN</a:t>
            </a:r>
            <a:endParaRPr lang="en-IL" sz="1600" dirty="0"/>
          </a:p>
        </p:txBody>
      </p:sp>
      <p:sp>
        <p:nvSpPr>
          <p:cNvPr id="27" name="Rectangle: Rounded Corners 26">
            <a:extLst>
              <a:ext uri="{FF2B5EF4-FFF2-40B4-BE49-F238E27FC236}">
                <a16:creationId xmlns:a16="http://schemas.microsoft.com/office/drawing/2014/main" id="{81A0BC34-4FA4-4766-8BA0-198289423CF2}"/>
              </a:ext>
            </a:extLst>
          </p:cNvPr>
          <p:cNvSpPr/>
          <p:nvPr/>
        </p:nvSpPr>
        <p:spPr>
          <a:xfrm>
            <a:off x="6821631" y="2347832"/>
            <a:ext cx="1121635" cy="285521"/>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SYN - ACK</a:t>
            </a:r>
            <a:endParaRPr lang="en-IL" sz="1600" dirty="0"/>
          </a:p>
        </p:txBody>
      </p:sp>
      <p:cxnSp>
        <p:nvCxnSpPr>
          <p:cNvPr id="28" name="Straight Arrow Connector 27">
            <a:extLst>
              <a:ext uri="{FF2B5EF4-FFF2-40B4-BE49-F238E27FC236}">
                <a16:creationId xmlns:a16="http://schemas.microsoft.com/office/drawing/2014/main" id="{4B718E00-126F-4958-9FE3-1A9FDAC53E15}"/>
              </a:ext>
            </a:extLst>
          </p:cNvPr>
          <p:cNvCxnSpPr>
            <a:cxnSpLocks/>
          </p:cNvCxnSpPr>
          <p:nvPr/>
        </p:nvCxnSpPr>
        <p:spPr>
          <a:xfrm>
            <a:off x="3059545" y="3265713"/>
            <a:ext cx="3632198" cy="22053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9" name="Rectangle: Rounded Corners 28">
            <a:extLst>
              <a:ext uri="{FF2B5EF4-FFF2-40B4-BE49-F238E27FC236}">
                <a16:creationId xmlns:a16="http://schemas.microsoft.com/office/drawing/2014/main" id="{C7784B05-D129-41BF-B10C-0723461CEEDD}"/>
              </a:ext>
            </a:extLst>
          </p:cNvPr>
          <p:cNvSpPr/>
          <p:nvPr/>
        </p:nvSpPr>
        <p:spPr>
          <a:xfrm>
            <a:off x="1028709" y="2690748"/>
            <a:ext cx="1893572" cy="327160"/>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ACK</a:t>
            </a:r>
            <a:endParaRPr lang="en-IL" sz="1600" dirty="0"/>
          </a:p>
        </p:txBody>
      </p:sp>
      <p:sp>
        <p:nvSpPr>
          <p:cNvPr id="33" name="Rectangle: Rounded Corners 32">
            <a:extLst>
              <a:ext uri="{FF2B5EF4-FFF2-40B4-BE49-F238E27FC236}">
                <a16:creationId xmlns:a16="http://schemas.microsoft.com/office/drawing/2014/main" id="{501ED41B-E86D-43FD-B62D-DA7A34024B24}"/>
              </a:ext>
            </a:extLst>
          </p:cNvPr>
          <p:cNvSpPr/>
          <p:nvPr/>
        </p:nvSpPr>
        <p:spPr>
          <a:xfrm>
            <a:off x="6829604" y="3152341"/>
            <a:ext cx="2314499" cy="1150031"/>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Server Hello, </a:t>
            </a:r>
          </a:p>
          <a:p>
            <a:pPr algn="ctr"/>
            <a:r>
              <a:rPr lang="en-US" sz="1600" dirty="0"/>
              <a:t>Certificate, </a:t>
            </a:r>
          </a:p>
          <a:p>
            <a:pPr algn="ctr"/>
            <a:r>
              <a:rPr lang="en-US" sz="1600" dirty="0"/>
              <a:t>Server Key Exchange,</a:t>
            </a:r>
            <a:br>
              <a:rPr lang="en-US" sz="1600" dirty="0"/>
            </a:br>
            <a:r>
              <a:rPr lang="en-US" sz="1600" dirty="0"/>
              <a:t>Server Hello Done</a:t>
            </a:r>
          </a:p>
        </p:txBody>
      </p:sp>
      <p:cxnSp>
        <p:nvCxnSpPr>
          <p:cNvPr id="34" name="Straight Arrow Connector 33">
            <a:extLst>
              <a:ext uri="{FF2B5EF4-FFF2-40B4-BE49-F238E27FC236}">
                <a16:creationId xmlns:a16="http://schemas.microsoft.com/office/drawing/2014/main" id="{956AC952-4369-44DF-B2E5-12634B7FF8F7}"/>
              </a:ext>
            </a:extLst>
          </p:cNvPr>
          <p:cNvCxnSpPr>
            <a:cxnSpLocks/>
          </p:cNvCxnSpPr>
          <p:nvPr/>
        </p:nvCxnSpPr>
        <p:spPr>
          <a:xfrm flipH="1">
            <a:off x="3060700" y="3769377"/>
            <a:ext cx="3628736" cy="29440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36" name="Rectangle: Rounded Corners 35">
            <a:extLst>
              <a:ext uri="{FF2B5EF4-FFF2-40B4-BE49-F238E27FC236}">
                <a16:creationId xmlns:a16="http://schemas.microsoft.com/office/drawing/2014/main" id="{67BA9856-B0DC-4438-B10E-58E1BDA22C86}"/>
              </a:ext>
            </a:extLst>
          </p:cNvPr>
          <p:cNvSpPr/>
          <p:nvPr/>
        </p:nvSpPr>
        <p:spPr>
          <a:xfrm>
            <a:off x="606294" y="3858518"/>
            <a:ext cx="2315988" cy="1148146"/>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Client Key Exchange,</a:t>
            </a:r>
          </a:p>
          <a:p>
            <a:pPr algn="ctr"/>
            <a:r>
              <a:rPr lang="en-US" sz="1600" dirty="0"/>
              <a:t>Change Cipher Spec,</a:t>
            </a:r>
            <a:br>
              <a:rPr lang="en-US" sz="1600" dirty="0"/>
            </a:br>
            <a:r>
              <a:rPr lang="en-US" sz="1600" dirty="0"/>
              <a:t>Encrypted Handshake Message</a:t>
            </a:r>
          </a:p>
        </p:txBody>
      </p:sp>
      <p:cxnSp>
        <p:nvCxnSpPr>
          <p:cNvPr id="37" name="Straight Arrow Connector 36">
            <a:extLst>
              <a:ext uri="{FF2B5EF4-FFF2-40B4-BE49-F238E27FC236}">
                <a16:creationId xmlns:a16="http://schemas.microsoft.com/office/drawing/2014/main" id="{152E0F90-E5D5-401F-9C47-3D51780BFEF3}"/>
              </a:ext>
            </a:extLst>
          </p:cNvPr>
          <p:cNvCxnSpPr>
            <a:cxnSpLocks/>
          </p:cNvCxnSpPr>
          <p:nvPr/>
        </p:nvCxnSpPr>
        <p:spPr>
          <a:xfrm>
            <a:off x="3084945" y="4653658"/>
            <a:ext cx="3618346" cy="27003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44" name="Rectangle: Rounded Corners 43">
            <a:extLst>
              <a:ext uri="{FF2B5EF4-FFF2-40B4-BE49-F238E27FC236}">
                <a16:creationId xmlns:a16="http://schemas.microsoft.com/office/drawing/2014/main" id="{92246E7E-7B07-422C-B2FA-665A81FDA55F}"/>
              </a:ext>
            </a:extLst>
          </p:cNvPr>
          <p:cNvSpPr/>
          <p:nvPr/>
        </p:nvSpPr>
        <p:spPr>
          <a:xfrm>
            <a:off x="6819773" y="4598534"/>
            <a:ext cx="2314498" cy="1150031"/>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New Session Ticket, </a:t>
            </a:r>
          </a:p>
          <a:p>
            <a:pPr algn="ctr"/>
            <a:r>
              <a:rPr lang="en-US" sz="1600" dirty="0"/>
              <a:t>Change Cipher Spec, </a:t>
            </a:r>
            <a:br>
              <a:rPr lang="en-US" sz="1600" dirty="0"/>
            </a:br>
            <a:r>
              <a:rPr lang="en-US" sz="1600" dirty="0"/>
              <a:t>Encrypted Handshake Message</a:t>
            </a:r>
          </a:p>
        </p:txBody>
      </p:sp>
      <p:cxnSp>
        <p:nvCxnSpPr>
          <p:cNvPr id="46" name="Straight Arrow Connector 45">
            <a:extLst>
              <a:ext uri="{FF2B5EF4-FFF2-40B4-BE49-F238E27FC236}">
                <a16:creationId xmlns:a16="http://schemas.microsoft.com/office/drawing/2014/main" id="{BD2EA53D-7EB3-4A04-B6EC-81A53FFAC28D}"/>
              </a:ext>
            </a:extLst>
          </p:cNvPr>
          <p:cNvCxnSpPr>
            <a:cxnSpLocks/>
          </p:cNvCxnSpPr>
          <p:nvPr/>
        </p:nvCxnSpPr>
        <p:spPr>
          <a:xfrm flipH="1">
            <a:off x="3052618" y="5164853"/>
            <a:ext cx="3636818" cy="35169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48" name="Rectangle: Rounded Corners 47">
            <a:extLst>
              <a:ext uri="{FF2B5EF4-FFF2-40B4-BE49-F238E27FC236}">
                <a16:creationId xmlns:a16="http://schemas.microsoft.com/office/drawing/2014/main" id="{E77E74FB-B5BC-4E65-8FAC-175414165E8D}"/>
              </a:ext>
            </a:extLst>
          </p:cNvPr>
          <p:cNvSpPr/>
          <p:nvPr/>
        </p:nvSpPr>
        <p:spPr>
          <a:xfrm>
            <a:off x="1028709" y="5532908"/>
            <a:ext cx="1893572" cy="327160"/>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Application Data</a:t>
            </a:r>
            <a:endParaRPr lang="en-IL" sz="1600" dirty="0"/>
          </a:p>
        </p:txBody>
      </p:sp>
      <p:cxnSp>
        <p:nvCxnSpPr>
          <p:cNvPr id="49" name="Straight Arrow Connector 48">
            <a:extLst>
              <a:ext uri="{FF2B5EF4-FFF2-40B4-BE49-F238E27FC236}">
                <a16:creationId xmlns:a16="http://schemas.microsoft.com/office/drawing/2014/main" id="{E96F2AB5-8B2A-4793-9525-6D0B6ADD2705}"/>
              </a:ext>
            </a:extLst>
          </p:cNvPr>
          <p:cNvCxnSpPr>
            <a:cxnSpLocks/>
          </p:cNvCxnSpPr>
          <p:nvPr/>
        </p:nvCxnSpPr>
        <p:spPr>
          <a:xfrm>
            <a:off x="3074552" y="5748565"/>
            <a:ext cx="3628739" cy="28044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52" name="Straight Connector 51">
            <a:extLst>
              <a:ext uri="{FF2B5EF4-FFF2-40B4-BE49-F238E27FC236}">
                <a16:creationId xmlns:a16="http://schemas.microsoft.com/office/drawing/2014/main" id="{A427B8E1-FB82-49DC-A82F-1876F7B94105}"/>
              </a:ext>
            </a:extLst>
          </p:cNvPr>
          <p:cNvCxnSpPr>
            <a:cxnSpLocks/>
          </p:cNvCxnSpPr>
          <p:nvPr/>
        </p:nvCxnSpPr>
        <p:spPr>
          <a:xfrm>
            <a:off x="3059545" y="1958180"/>
            <a:ext cx="0" cy="4607720"/>
          </a:xfrm>
          <a:prstGeom prst="line">
            <a:avLst/>
          </a:prstGeom>
          <a:effectLst>
            <a:glow rad="139700">
              <a:schemeClr val="accent6">
                <a:satMod val="175000"/>
                <a:alpha val="40000"/>
              </a:schemeClr>
            </a:glow>
          </a:effectLst>
        </p:spPr>
        <p:style>
          <a:lnRef idx="1">
            <a:schemeClr val="accent2"/>
          </a:lnRef>
          <a:fillRef idx="0">
            <a:schemeClr val="accent2"/>
          </a:fillRef>
          <a:effectRef idx="0">
            <a:schemeClr val="accent2"/>
          </a:effectRef>
          <a:fontRef idx="minor">
            <a:schemeClr val="tx1"/>
          </a:fontRef>
        </p:style>
      </p:cxnSp>
      <p:sp>
        <p:nvSpPr>
          <p:cNvPr id="57" name="Rectangle: Rounded Corners 56">
            <a:extLst>
              <a:ext uri="{FF2B5EF4-FFF2-40B4-BE49-F238E27FC236}">
                <a16:creationId xmlns:a16="http://schemas.microsoft.com/office/drawing/2014/main" id="{29C0D3C9-EA87-44F0-B8FA-E38C8A4A5B37}"/>
              </a:ext>
            </a:extLst>
          </p:cNvPr>
          <p:cNvSpPr/>
          <p:nvPr/>
        </p:nvSpPr>
        <p:spPr>
          <a:xfrm>
            <a:off x="1028709" y="3082006"/>
            <a:ext cx="1893572" cy="327160"/>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Client Hello</a:t>
            </a:r>
            <a:endParaRPr lang="en-IL" sz="1600" dirty="0"/>
          </a:p>
        </p:txBody>
      </p:sp>
    </p:spTree>
    <p:extLst>
      <p:ext uri="{BB962C8B-B14F-4D97-AF65-F5344CB8AC3E}">
        <p14:creationId xmlns:p14="http://schemas.microsoft.com/office/powerpoint/2010/main" val="54544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childTnLst>
                                </p:cTn>
                              </p:par>
                            </p:childTnLst>
                          </p:cTn>
                        </p:par>
                        <p:par>
                          <p:cTn id="18" fill="hold">
                            <p:stCondLst>
                              <p:cond delay="0"/>
                            </p:stCondLst>
                            <p:childTnLst>
                              <p:par>
                                <p:cTn id="19" presetID="18" presetClass="entr" presetSubtype="6" fill="hold" nodeType="afterEffect">
                                  <p:stCondLst>
                                    <p:cond delay="500"/>
                                  </p:stCondLst>
                                  <p:childTnLst>
                                    <p:set>
                                      <p:cBhvr>
                                        <p:cTn id="20" dur="1" fill="hold">
                                          <p:stCondLst>
                                            <p:cond delay="0"/>
                                          </p:stCondLst>
                                        </p:cTn>
                                        <p:tgtEl>
                                          <p:spTgt spid="6"/>
                                        </p:tgtEl>
                                        <p:attrNameLst>
                                          <p:attrName>style.visibility</p:attrName>
                                        </p:attrNameLst>
                                      </p:cBhvr>
                                      <p:to>
                                        <p:strVal val="visible"/>
                                      </p:to>
                                    </p:set>
                                    <p:animEffect transition="in" filter="strips(downRight)">
                                      <p:cBhvr>
                                        <p:cTn id="21" dur="500"/>
                                        <p:tgtEl>
                                          <p:spTgt spid="6"/>
                                        </p:tgtEl>
                                      </p:cBhvr>
                                    </p:animEffect>
                                  </p:childTnLst>
                                </p:cTn>
                              </p:par>
                              <p:par>
                                <p:cTn id="22" presetID="10" presetClass="entr" presetSubtype="0" fill="hold" grpId="0" nodeType="withEffect">
                                  <p:stCondLst>
                                    <p:cond delay="100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par>
                          <p:cTn id="25" fill="hold">
                            <p:stCondLst>
                              <p:cond delay="1500"/>
                            </p:stCondLst>
                            <p:childTnLst>
                              <p:par>
                                <p:cTn id="26" presetID="18" presetClass="entr" presetSubtype="12" fill="hold"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strips(downLeft)">
                                      <p:cBhvr>
                                        <p:cTn id="28" dur="500"/>
                                        <p:tgtEl>
                                          <p:spTgt spid="17"/>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childTnLst>
                          </p:cTn>
                        </p:par>
                        <p:par>
                          <p:cTn id="38" fill="hold">
                            <p:stCondLst>
                              <p:cond delay="500"/>
                            </p:stCondLst>
                            <p:childTnLst>
                              <p:par>
                                <p:cTn id="39" presetID="18" presetClass="entr" presetSubtype="6" fill="hold" nodeType="after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strips(downRight)">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500"/>
                                        <p:tgtEl>
                                          <p:spTgt spid="33"/>
                                        </p:tgtEl>
                                      </p:cBhvr>
                                    </p:animEffect>
                                  </p:childTnLst>
                                </p:cTn>
                              </p:par>
                            </p:childTnLst>
                          </p:cTn>
                        </p:par>
                        <p:par>
                          <p:cTn id="47" fill="hold">
                            <p:stCondLst>
                              <p:cond delay="500"/>
                            </p:stCondLst>
                            <p:childTnLst>
                              <p:par>
                                <p:cTn id="48" presetID="18" presetClass="entr" presetSubtype="12" fill="hold" nodeType="after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strips(downLeft)">
                                      <p:cBhvr>
                                        <p:cTn id="50" dur="500"/>
                                        <p:tgtEl>
                                          <p:spTgt spid="3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childTnLst>
                          </p:cTn>
                        </p:par>
                        <p:par>
                          <p:cTn id="56" fill="hold">
                            <p:stCondLst>
                              <p:cond delay="500"/>
                            </p:stCondLst>
                            <p:childTnLst>
                              <p:par>
                                <p:cTn id="57" presetID="18" presetClass="entr" presetSubtype="6"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strips(downRight)">
                                      <p:cBhvr>
                                        <p:cTn id="59" dur="500"/>
                                        <p:tgtEl>
                                          <p:spTgt spid="3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fade">
                                      <p:cBhvr>
                                        <p:cTn id="64" dur="500"/>
                                        <p:tgtEl>
                                          <p:spTgt spid="44"/>
                                        </p:tgtEl>
                                      </p:cBhvr>
                                    </p:animEffect>
                                  </p:childTnLst>
                                </p:cTn>
                              </p:par>
                            </p:childTnLst>
                          </p:cTn>
                        </p:par>
                        <p:par>
                          <p:cTn id="65" fill="hold">
                            <p:stCondLst>
                              <p:cond delay="500"/>
                            </p:stCondLst>
                            <p:childTnLst>
                              <p:par>
                                <p:cTn id="66" presetID="18" presetClass="entr" presetSubtype="12" fill="hold" nodeType="afterEffect">
                                  <p:stCondLst>
                                    <p:cond delay="0"/>
                                  </p:stCondLst>
                                  <p:childTnLst>
                                    <p:set>
                                      <p:cBhvr>
                                        <p:cTn id="67" dur="1" fill="hold">
                                          <p:stCondLst>
                                            <p:cond delay="0"/>
                                          </p:stCondLst>
                                        </p:cTn>
                                        <p:tgtEl>
                                          <p:spTgt spid="46"/>
                                        </p:tgtEl>
                                        <p:attrNameLst>
                                          <p:attrName>style.visibility</p:attrName>
                                        </p:attrNameLst>
                                      </p:cBhvr>
                                      <p:to>
                                        <p:strVal val="visible"/>
                                      </p:to>
                                    </p:set>
                                    <p:animEffect transition="in" filter="strips(downLeft)">
                                      <p:cBhvr>
                                        <p:cTn id="68" dur="500"/>
                                        <p:tgtEl>
                                          <p:spTgt spid="46"/>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childTnLst>
                          </p:cTn>
                        </p:par>
                        <p:par>
                          <p:cTn id="74" fill="hold">
                            <p:stCondLst>
                              <p:cond delay="500"/>
                            </p:stCondLst>
                            <p:childTnLst>
                              <p:par>
                                <p:cTn id="75" presetID="18" presetClass="entr" presetSubtype="6" fill="hold" nodeType="afterEffect">
                                  <p:stCondLst>
                                    <p:cond delay="0"/>
                                  </p:stCondLst>
                                  <p:childTnLst>
                                    <p:set>
                                      <p:cBhvr>
                                        <p:cTn id="76" dur="1" fill="hold">
                                          <p:stCondLst>
                                            <p:cond delay="0"/>
                                          </p:stCondLst>
                                        </p:cTn>
                                        <p:tgtEl>
                                          <p:spTgt spid="49"/>
                                        </p:tgtEl>
                                        <p:attrNameLst>
                                          <p:attrName>style.visibility</p:attrName>
                                        </p:attrNameLst>
                                      </p:cBhvr>
                                      <p:to>
                                        <p:strVal val="visible"/>
                                      </p:to>
                                    </p:set>
                                    <p:animEffect transition="in" filter="strips(downRight)">
                                      <p:cBhvr>
                                        <p:cTn id="7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5" grpId="0"/>
      <p:bldP spid="26" grpId="0" animBg="1"/>
      <p:bldP spid="27" grpId="0" animBg="1"/>
      <p:bldP spid="29" grpId="0" animBg="1"/>
      <p:bldP spid="33" grpId="0" animBg="1"/>
      <p:bldP spid="36" grpId="0" animBg="1"/>
      <p:bldP spid="44" grpId="0" animBg="1"/>
      <p:bldP spid="48" grpId="0" animBg="1"/>
      <p:bldP spid="5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כותרת 1">
            <a:extLst>
              <a:ext uri="{FF2B5EF4-FFF2-40B4-BE49-F238E27FC236}">
                <a16:creationId xmlns:a16="http://schemas.microsoft.com/office/drawing/2014/main" id="{0603A871-9C1C-42BC-8403-2539DF015A8F}"/>
              </a:ext>
            </a:extLst>
          </p:cNvPr>
          <p:cNvSpPr>
            <a:spLocks noGrp="1"/>
          </p:cNvSpPr>
          <p:nvPr>
            <p:ph type="title"/>
          </p:nvPr>
        </p:nvSpPr>
        <p:spPr>
          <a:xfrm>
            <a:off x="677333" y="609600"/>
            <a:ext cx="5875863" cy="590440"/>
          </a:xfrm>
        </p:spPr>
        <p:txBody>
          <a:bodyPr>
            <a:normAutofit fontScale="90000"/>
          </a:bodyPr>
          <a:lstStyle/>
          <a:p>
            <a:r>
              <a:rPr lang="en-US" dirty="0"/>
              <a:t>TLS Handshake Overview </a:t>
            </a:r>
            <a:endParaRPr lang="he-IL" dirty="0"/>
          </a:p>
        </p:txBody>
      </p:sp>
      <p:sp>
        <p:nvSpPr>
          <p:cNvPr id="32" name="כותרת 1">
            <a:extLst>
              <a:ext uri="{FF2B5EF4-FFF2-40B4-BE49-F238E27FC236}">
                <a16:creationId xmlns:a16="http://schemas.microsoft.com/office/drawing/2014/main" id="{D8804A37-9C1A-4D47-BBF2-C412851664F4}"/>
              </a:ext>
            </a:extLst>
          </p:cNvPr>
          <p:cNvSpPr txBox="1">
            <a:spLocks/>
          </p:cNvSpPr>
          <p:nvPr/>
        </p:nvSpPr>
        <p:spPr>
          <a:xfrm>
            <a:off x="673486" y="660871"/>
            <a:ext cx="5536814" cy="541715"/>
          </a:xfrm>
          <a:prstGeom prst="rect">
            <a:avLst/>
          </a:prstGeom>
        </p:spPr>
        <p:txBody>
          <a:bodyPr vert="horz" lIns="91440" tIns="45720" rIns="91440" bIns="45720" rtlCol="0" anchor="t">
            <a:normAutofit fontScale="90000" lnSpcReduction="10000"/>
          </a:bodyPr>
          <a:lst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r>
              <a:rPr lang="en-US" dirty="0"/>
              <a:t>TLS Handshake Detailed </a:t>
            </a:r>
            <a:endParaRPr lang="he-IL" dirty="0"/>
          </a:p>
        </p:txBody>
      </p:sp>
      <p:cxnSp>
        <p:nvCxnSpPr>
          <p:cNvPr id="65" name="Straight Connector 64">
            <a:extLst>
              <a:ext uri="{FF2B5EF4-FFF2-40B4-BE49-F238E27FC236}">
                <a16:creationId xmlns:a16="http://schemas.microsoft.com/office/drawing/2014/main" id="{0BA5F4E0-907C-4FE8-8AC1-687D9ACEE4D1}"/>
              </a:ext>
            </a:extLst>
          </p:cNvPr>
          <p:cNvCxnSpPr>
            <a:cxnSpLocks/>
          </p:cNvCxnSpPr>
          <p:nvPr/>
        </p:nvCxnSpPr>
        <p:spPr>
          <a:xfrm>
            <a:off x="3059545" y="1958180"/>
            <a:ext cx="0" cy="4607720"/>
          </a:xfrm>
          <a:prstGeom prst="line">
            <a:avLst/>
          </a:prstGeom>
          <a:effectLst>
            <a:glow rad="139700">
              <a:schemeClr val="accent6">
                <a:satMod val="175000"/>
                <a:alpha val="40000"/>
              </a:schemeClr>
            </a:glow>
          </a:effectLst>
        </p:spPr>
        <p:style>
          <a:lnRef idx="1">
            <a:schemeClr val="accent2"/>
          </a:lnRef>
          <a:fillRef idx="0">
            <a:schemeClr val="accent2"/>
          </a:fillRef>
          <a:effectRef idx="0">
            <a:schemeClr val="accent2"/>
          </a:effectRef>
          <a:fontRef idx="minor">
            <a:schemeClr val="tx1"/>
          </a:fontRef>
        </p:style>
      </p:cxnSp>
      <p:cxnSp>
        <p:nvCxnSpPr>
          <p:cNvPr id="66" name="Straight Arrow Connector 65">
            <a:extLst>
              <a:ext uri="{FF2B5EF4-FFF2-40B4-BE49-F238E27FC236}">
                <a16:creationId xmlns:a16="http://schemas.microsoft.com/office/drawing/2014/main" id="{EC75C2F0-9FF0-44E1-9FC7-587B1C33A729}"/>
              </a:ext>
            </a:extLst>
          </p:cNvPr>
          <p:cNvCxnSpPr>
            <a:cxnSpLocks/>
          </p:cNvCxnSpPr>
          <p:nvPr/>
        </p:nvCxnSpPr>
        <p:spPr>
          <a:xfrm>
            <a:off x="3074552" y="2220686"/>
            <a:ext cx="3628739" cy="15072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67" name="Straight Arrow Connector 66">
            <a:extLst>
              <a:ext uri="{FF2B5EF4-FFF2-40B4-BE49-F238E27FC236}">
                <a16:creationId xmlns:a16="http://schemas.microsoft.com/office/drawing/2014/main" id="{1C879F86-352A-43B2-A626-DB74FD51B292}"/>
              </a:ext>
            </a:extLst>
          </p:cNvPr>
          <p:cNvCxnSpPr>
            <a:cxnSpLocks/>
          </p:cNvCxnSpPr>
          <p:nvPr/>
        </p:nvCxnSpPr>
        <p:spPr>
          <a:xfrm flipH="1">
            <a:off x="3052618" y="2636982"/>
            <a:ext cx="3624119" cy="16429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41D4264A-71DF-4F63-A551-7A9FEFBF99EE}"/>
              </a:ext>
            </a:extLst>
          </p:cNvPr>
          <p:cNvCxnSpPr>
            <a:cxnSpLocks/>
          </p:cNvCxnSpPr>
          <p:nvPr/>
        </p:nvCxnSpPr>
        <p:spPr>
          <a:xfrm>
            <a:off x="6703291" y="1958180"/>
            <a:ext cx="0" cy="4607720"/>
          </a:xfrm>
          <a:prstGeom prst="line">
            <a:avLst/>
          </a:prstGeom>
          <a:effectLst>
            <a:glow rad="139700">
              <a:schemeClr val="accent6">
                <a:satMod val="175000"/>
                <a:alpha val="40000"/>
              </a:schemeClr>
            </a:glow>
          </a:effectLst>
        </p:spPr>
        <p:style>
          <a:lnRef idx="1">
            <a:schemeClr val="accent2"/>
          </a:lnRef>
          <a:fillRef idx="0">
            <a:schemeClr val="accent2"/>
          </a:fillRef>
          <a:effectRef idx="0">
            <a:schemeClr val="accent2"/>
          </a:effectRef>
          <a:fontRef idx="minor">
            <a:schemeClr val="tx1"/>
          </a:fontRef>
        </p:style>
      </p:cxnSp>
      <p:sp>
        <p:nvSpPr>
          <p:cNvPr id="69" name="TextBox 68">
            <a:extLst>
              <a:ext uri="{FF2B5EF4-FFF2-40B4-BE49-F238E27FC236}">
                <a16:creationId xmlns:a16="http://schemas.microsoft.com/office/drawing/2014/main" id="{87B1518D-238A-4666-BD52-9FB08D61944F}"/>
              </a:ext>
            </a:extLst>
          </p:cNvPr>
          <p:cNvSpPr txBox="1"/>
          <p:nvPr/>
        </p:nvSpPr>
        <p:spPr>
          <a:xfrm>
            <a:off x="2665269" y="1588848"/>
            <a:ext cx="1025236" cy="369332"/>
          </a:xfrm>
          <a:prstGeom prst="rect">
            <a:avLst/>
          </a:prstGeom>
          <a:noFill/>
        </p:spPr>
        <p:txBody>
          <a:bodyPr wrap="square" rtlCol="0">
            <a:spAutoFit/>
          </a:bodyPr>
          <a:lstStyle/>
          <a:p>
            <a:r>
              <a:rPr lang="en-US" dirty="0"/>
              <a:t>Client</a:t>
            </a:r>
            <a:endParaRPr lang="en-IL" dirty="0"/>
          </a:p>
        </p:txBody>
      </p:sp>
      <p:sp>
        <p:nvSpPr>
          <p:cNvPr id="70" name="TextBox 69">
            <a:extLst>
              <a:ext uri="{FF2B5EF4-FFF2-40B4-BE49-F238E27FC236}">
                <a16:creationId xmlns:a16="http://schemas.microsoft.com/office/drawing/2014/main" id="{D45F7D48-CAF5-46C7-B5EA-5AB6FBD116A5}"/>
              </a:ext>
            </a:extLst>
          </p:cNvPr>
          <p:cNvSpPr txBox="1"/>
          <p:nvPr/>
        </p:nvSpPr>
        <p:spPr>
          <a:xfrm>
            <a:off x="6309014" y="1588848"/>
            <a:ext cx="1025236" cy="369332"/>
          </a:xfrm>
          <a:prstGeom prst="rect">
            <a:avLst/>
          </a:prstGeom>
          <a:noFill/>
        </p:spPr>
        <p:txBody>
          <a:bodyPr wrap="square" rtlCol="0">
            <a:spAutoFit/>
          </a:bodyPr>
          <a:lstStyle/>
          <a:p>
            <a:r>
              <a:rPr lang="en-US" dirty="0"/>
              <a:t>Server</a:t>
            </a:r>
            <a:endParaRPr lang="en-IL" dirty="0"/>
          </a:p>
        </p:txBody>
      </p:sp>
      <p:sp>
        <p:nvSpPr>
          <p:cNvPr id="71" name="Rectangle: Rounded Corners 70">
            <a:extLst>
              <a:ext uri="{FF2B5EF4-FFF2-40B4-BE49-F238E27FC236}">
                <a16:creationId xmlns:a16="http://schemas.microsoft.com/office/drawing/2014/main" id="{224B53E5-5949-4DA1-AFBE-A5DC0FD4251D}"/>
              </a:ext>
            </a:extLst>
          </p:cNvPr>
          <p:cNvSpPr/>
          <p:nvPr/>
        </p:nvSpPr>
        <p:spPr>
          <a:xfrm>
            <a:off x="2138345" y="2121157"/>
            <a:ext cx="783936" cy="327160"/>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SYN</a:t>
            </a:r>
            <a:endParaRPr lang="en-IL" sz="1600" dirty="0"/>
          </a:p>
        </p:txBody>
      </p:sp>
      <p:sp>
        <p:nvSpPr>
          <p:cNvPr id="72" name="Rectangle: Rounded Corners 71">
            <a:extLst>
              <a:ext uri="{FF2B5EF4-FFF2-40B4-BE49-F238E27FC236}">
                <a16:creationId xmlns:a16="http://schemas.microsoft.com/office/drawing/2014/main" id="{530B97F9-DD19-4267-94F3-0D99E42B159C}"/>
              </a:ext>
            </a:extLst>
          </p:cNvPr>
          <p:cNvSpPr/>
          <p:nvPr/>
        </p:nvSpPr>
        <p:spPr>
          <a:xfrm>
            <a:off x="6821631" y="2347832"/>
            <a:ext cx="1121635" cy="285521"/>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SYN - ACK</a:t>
            </a:r>
            <a:endParaRPr lang="en-IL" sz="1600" dirty="0"/>
          </a:p>
        </p:txBody>
      </p:sp>
      <p:cxnSp>
        <p:nvCxnSpPr>
          <p:cNvPr id="73" name="Straight Arrow Connector 72">
            <a:extLst>
              <a:ext uri="{FF2B5EF4-FFF2-40B4-BE49-F238E27FC236}">
                <a16:creationId xmlns:a16="http://schemas.microsoft.com/office/drawing/2014/main" id="{023A197B-5127-4CAC-A06B-07806E2FEF00}"/>
              </a:ext>
            </a:extLst>
          </p:cNvPr>
          <p:cNvCxnSpPr>
            <a:cxnSpLocks/>
          </p:cNvCxnSpPr>
          <p:nvPr/>
        </p:nvCxnSpPr>
        <p:spPr>
          <a:xfrm>
            <a:off x="3059545" y="3265713"/>
            <a:ext cx="3632198" cy="22053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74" name="Rectangle: Rounded Corners 73">
            <a:extLst>
              <a:ext uri="{FF2B5EF4-FFF2-40B4-BE49-F238E27FC236}">
                <a16:creationId xmlns:a16="http://schemas.microsoft.com/office/drawing/2014/main" id="{B6E8C14E-9FF3-4B3E-B15F-A554D249D1D8}"/>
              </a:ext>
            </a:extLst>
          </p:cNvPr>
          <p:cNvSpPr/>
          <p:nvPr/>
        </p:nvSpPr>
        <p:spPr>
          <a:xfrm>
            <a:off x="1028709" y="2690748"/>
            <a:ext cx="1893572" cy="327160"/>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ACK</a:t>
            </a:r>
            <a:endParaRPr lang="en-IL" sz="1600" dirty="0"/>
          </a:p>
        </p:txBody>
      </p:sp>
      <p:sp>
        <p:nvSpPr>
          <p:cNvPr id="79" name="Rectangle: Rounded Corners 78">
            <a:extLst>
              <a:ext uri="{FF2B5EF4-FFF2-40B4-BE49-F238E27FC236}">
                <a16:creationId xmlns:a16="http://schemas.microsoft.com/office/drawing/2014/main" id="{42655E1A-0436-4F87-8750-C6EF49413EA0}"/>
              </a:ext>
            </a:extLst>
          </p:cNvPr>
          <p:cNvSpPr/>
          <p:nvPr/>
        </p:nvSpPr>
        <p:spPr>
          <a:xfrm>
            <a:off x="1028709" y="3082006"/>
            <a:ext cx="1893572" cy="327160"/>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Client Hello</a:t>
            </a:r>
            <a:endParaRPr lang="en-IL" sz="1600" dirty="0"/>
          </a:p>
        </p:txBody>
      </p:sp>
      <p:sp>
        <p:nvSpPr>
          <p:cNvPr id="80" name="Rectangle: Rounded Corners 79">
            <a:extLst>
              <a:ext uri="{FF2B5EF4-FFF2-40B4-BE49-F238E27FC236}">
                <a16:creationId xmlns:a16="http://schemas.microsoft.com/office/drawing/2014/main" id="{4DC25183-37D7-43DB-B450-7FA13C4ED3A6}"/>
              </a:ext>
            </a:extLst>
          </p:cNvPr>
          <p:cNvSpPr/>
          <p:nvPr/>
        </p:nvSpPr>
        <p:spPr>
          <a:xfrm>
            <a:off x="6829604" y="3152341"/>
            <a:ext cx="2314499" cy="1150031"/>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Server Hello, </a:t>
            </a:r>
          </a:p>
          <a:p>
            <a:pPr algn="ctr"/>
            <a:r>
              <a:rPr lang="en-US" sz="1600" dirty="0"/>
              <a:t>Certificate, </a:t>
            </a:r>
          </a:p>
          <a:p>
            <a:pPr algn="ctr"/>
            <a:r>
              <a:rPr lang="en-US" sz="1600" dirty="0"/>
              <a:t>Server Key Exchange,</a:t>
            </a:r>
            <a:br>
              <a:rPr lang="en-US" sz="1600" dirty="0"/>
            </a:br>
            <a:r>
              <a:rPr lang="en-US" sz="1600" dirty="0"/>
              <a:t>Server Hello Done</a:t>
            </a:r>
          </a:p>
        </p:txBody>
      </p:sp>
      <p:cxnSp>
        <p:nvCxnSpPr>
          <p:cNvPr id="81" name="Straight Arrow Connector 80">
            <a:extLst>
              <a:ext uri="{FF2B5EF4-FFF2-40B4-BE49-F238E27FC236}">
                <a16:creationId xmlns:a16="http://schemas.microsoft.com/office/drawing/2014/main" id="{22062C60-6460-4EB7-8BCE-6349C2BABF10}"/>
              </a:ext>
            </a:extLst>
          </p:cNvPr>
          <p:cNvCxnSpPr>
            <a:cxnSpLocks/>
          </p:cNvCxnSpPr>
          <p:nvPr/>
        </p:nvCxnSpPr>
        <p:spPr>
          <a:xfrm flipH="1">
            <a:off x="3060700" y="3769377"/>
            <a:ext cx="3628736" cy="29440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82" name="Rectangle: Rounded Corners 81">
            <a:extLst>
              <a:ext uri="{FF2B5EF4-FFF2-40B4-BE49-F238E27FC236}">
                <a16:creationId xmlns:a16="http://schemas.microsoft.com/office/drawing/2014/main" id="{7137EB90-F499-4A5C-94AD-ABF1B2C844E2}"/>
              </a:ext>
            </a:extLst>
          </p:cNvPr>
          <p:cNvSpPr/>
          <p:nvPr/>
        </p:nvSpPr>
        <p:spPr>
          <a:xfrm>
            <a:off x="606294" y="3858518"/>
            <a:ext cx="2315988" cy="1148146"/>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Client Key Exchange,</a:t>
            </a:r>
          </a:p>
          <a:p>
            <a:pPr algn="ctr"/>
            <a:r>
              <a:rPr lang="en-US" sz="1600" dirty="0"/>
              <a:t>Change Cipher Spec,</a:t>
            </a:r>
            <a:br>
              <a:rPr lang="en-US" sz="1600" dirty="0"/>
            </a:br>
            <a:r>
              <a:rPr lang="en-US" sz="1600" dirty="0"/>
              <a:t>Encrypted Handshake Message</a:t>
            </a:r>
          </a:p>
        </p:txBody>
      </p:sp>
      <p:cxnSp>
        <p:nvCxnSpPr>
          <p:cNvPr id="83" name="Straight Arrow Connector 82">
            <a:extLst>
              <a:ext uri="{FF2B5EF4-FFF2-40B4-BE49-F238E27FC236}">
                <a16:creationId xmlns:a16="http://schemas.microsoft.com/office/drawing/2014/main" id="{27CFE8D5-6491-4F6E-B22F-E40125170441}"/>
              </a:ext>
            </a:extLst>
          </p:cNvPr>
          <p:cNvCxnSpPr>
            <a:cxnSpLocks/>
          </p:cNvCxnSpPr>
          <p:nvPr/>
        </p:nvCxnSpPr>
        <p:spPr>
          <a:xfrm>
            <a:off x="3084945" y="4653658"/>
            <a:ext cx="3618346" cy="27003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84" name="Rectangle: Rounded Corners 83">
            <a:extLst>
              <a:ext uri="{FF2B5EF4-FFF2-40B4-BE49-F238E27FC236}">
                <a16:creationId xmlns:a16="http://schemas.microsoft.com/office/drawing/2014/main" id="{88D01EE2-642E-48A7-AAFE-56F4892037A3}"/>
              </a:ext>
            </a:extLst>
          </p:cNvPr>
          <p:cNvSpPr/>
          <p:nvPr/>
        </p:nvSpPr>
        <p:spPr>
          <a:xfrm>
            <a:off x="6819773" y="4598534"/>
            <a:ext cx="2314498" cy="1150031"/>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New Session Ticket, </a:t>
            </a:r>
          </a:p>
          <a:p>
            <a:pPr algn="ctr"/>
            <a:r>
              <a:rPr lang="en-US" sz="1600" dirty="0"/>
              <a:t>Change Cipher Spec, </a:t>
            </a:r>
            <a:br>
              <a:rPr lang="en-US" sz="1600" dirty="0"/>
            </a:br>
            <a:r>
              <a:rPr lang="en-US" sz="1600" dirty="0"/>
              <a:t>Encrypted Handshake Message</a:t>
            </a:r>
          </a:p>
        </p:txBody>
      </p:sp>
      <p:cxnSp>
        <p:nvCxnSpPr>
          <p:cNvPr id="85" name="Straight Arrow Connector 84">
            <a:extLst>
              <a:ext uri="{FF2B5EF4-FFF2-40B4-BE49-F238E27FC236}">
                <a16:creationId xmlns:a16="http://schemas.microsoft.com/office/drawing/2014/main" id="{BB592493-A5FC-42CE-B39B-4123342D16D3}"/>
              </a:ext>
            </a:extLst>
          </p:cNvPr>
          <p:cNvCxnSpPr>
            <a:cxnSpLocks/>
          </p:cNvCxnSpPr>
          <p:nvPr/>
        </p:nvCxnSpPr>
        <p:spPr>
          <a:xfrm flipH="1">
            <a:off x="3052618" y="5164853"/>
            <a:ext cx="3636818" cy="35169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86" name="Rectangle: Rounded Corners 85">
            <a:extLst>
              <a:ext uri="{FF2B5EF4-FFF2-40B4-BE49-F238E27FC236}">
                <a16:creationId xmlns:a16="http://schemas.microsoft.com/office/drawing/2014/main" id="{5FDF7F2F-FA84-483F-9087-D1CE4A07F2A4}"/>
              </a:ext>
            </a:extLst>
          </p:cNvPr>
          <p:cNvSpPr/>
          <p:nvPr/>
        </p:nvSpPr>
        <p:spPr>
          <a:xfrm>
            <a:off x="1028709" y="5532908"/>
            <a:ext cx="1893572" cy="327160"/>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Application Data</a:t>
            </a:r>
            <a:endParaRPr lang="en-IL" sz="1600" dirty="0"/>
          </a:p>
        </p:txBody>
      </p:sp>
      <p:cxnSp>
        <p:nvCxnSpPr>
          <p:cNvPr id="87" name="Straight Arrow Connector 86">
            <a:extLst>
              <a:ext uri="{FF2B5EF4-FFF2-40B4-BE49-F238E27FC236}">
                <a16:creationId xmlns:a16="http://schemas.microsoft.com/office/drawing/2014/main" id="{E7B8ED8A-9B36-4432-9C9E-C6E668ACE5EC}"/>
              </a:ext>
            </a:extLst>
          </p:cNvPr>
          <p:cNvCxnSpPr>
            <a:cxnSpLocks/>
          </p:cNvCxnSpPr>
          <p:nvPr/>
        </p:nvCxnSpPr>
        <p:spPr>
          <a:xfrm>
            <a:off x="3074552" y="5748565"/>
            <a:ext cx="3628739" cy="28044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01" name="Freeform: Shape 131">
            <a:extLst>
              <a:ext uri="{FF2B5EF4-FFF2-40B4-BE49-F238E27FC236}">
                <a16:creationId xmlns:a16="http://schemas.microsoft.com/office/drawing/2014/main" id="{755C6DFB-8559-4895-92B4-8EE68ED78602}"/>
              </a:ext>
            </a:extLst>
          </p:cNvPr>
          <p:cNvSpPr/>
          <p:nvPr/>
        </p:nvSpPr>
        <p:spPr>
          <a:xfrm>
            <a:off x="134916" y="660871"/>
            <a:ext cx="9534565" cy="6137495"/>
          </a:xfrm>
          <a:custGeom>
            <a:avLst/>
            <a:gdLst>
              <a:gd name="connsiteX0" fmla="*/ 0 w 8623300"/>
              <a:gd name="connsiteY0" fmla="*/ 203200 h 5397500"/>
              <a:gd name="connsiteX1" fmla="*/ 406400 w 8623300"/>
              <a:gd name="connsiteY1" fmla="*/ 4965700 h 5397500"/>
              <a:gd name="connsiteX2" fmla="*/ 4267200 w 8623300"/>
              <a:gd name="connsiteY2" fmla="*/ 5397500 h 5397500"/>
              <a:gd name="connsiteX3" fmla="*/ 6527800 w 8623300"/>
              <a:gd name="connsiteY3" fmla="*/ 5219700 h 5397500"/>
              <a:gd name="connsiteX4" fmla="*/ 8623300 w 8623300"/>
              <a:gd name="connsiteY4" fmla="*/ 3962400 h 5397500"/>
              <a:gd name="connsiteX5" fmla="*/ 8242300 w 8623300"/>
              <a:gd name="connsiteY5" fmla="*/ 50800 h 5397500"/>
              <a:gd name="connsiteX6" fmla="*/ 38100 w 8623300"/>
              <a:gd name="connsiteY6" fmla="*/ 0 h 5397500"/>
              <a:gd name="connsiteX7" fmla="*/ 0 w 8623300"/>
              <a:gd name="connsiteY7" fmla="*/ 203200 h 5397500"/>
              <a:gd name="connsiteX0" fmla="*/ 0 w 8623300"/>
              <a:gd name="connsiteY0" fmla="*/ 203200 h 5397500"/>
              <a:gd name="connsiteX1" fmla="*/ 406400 w 8623300"/>
              <a:gd name="connsiteY1" fmla="*/ 4965700 h 5397500"/>
              <a:gd name="connsiteX2" fmla="*/ 4267200 w 8623300"/>
              <a:gd name="connsiteY2" fmla="*/ 5397500 h 5397500"/>
              <a:gd name="connsiteX3" fmla="*/ 6527800 w 8623300"/>
              <a:gd name="connsiteY3" fmla="*/ 5219700 h 5397500"/>
              <a:gd name="connsiteX4" fmla="*/ 7588604 w 8623300"/>
              <a:gd name="connsiteY4" fmla="*/ 4552769 h 5397500"/>
              <a:gd name="connsiteX5" fmla="*/ 8623300 w 8623300"/>
              <a:gd name="connsiteY5" fmla="*/ 3962400 h 5397500"/>
              <a:gd name="connsiteX6" fmla="*/ 8242300 w 8623300"/>
              <a:gd name="connsiteY6" fmla="*/ 50800 h 5397500"/>
              <a:gd name="connsiteX7" fmla="*/ 38100 w 8623300"/>
              <a:gd name="connsiteY7" fmla="*/ 0 h 5397500"/>
              <a:gd name="connsiteX8" fmla="*/ 0 w 8623300"/>
              <a:gd name="connsiteY8" fmla="*/ 203200 h 5397500"/>
              <a:gd name="connsiteX0" fmla="*/ 0 w 8623300"/>
              <a:gd name="connsiteY0" fmla="*/ 203200 h 5397500"/>
              <a:gd name="connsiteX1" fmla="*/ 406400 w 8623300"/>
              <a:gd name="connsiteY1" fmla="*/ 4965700 h 5397500"/>
              <a:gd name="connsiteX2" fmla="*/ 4267200 w 8623300"/>
              <a:gd name="connsiteY2" fmla="*/ 5397500 h 5397500"/>
              <a:gd name="connsiteX3" fmla="*/ 6527800 w 8623300"/>
              <a:gd name="connsiteY3" fmla="*/ 5219700 h 5397500"/>
              <a:gd name="connsiteX4" fmla="*/ 7701530 w 8623300"/>
              <a:gd name="connsiteY4" fmla="*/ 4750239 h 5397500"/>
              <a:gd name="connsiteX5" fmla="*/ 8623300 w 8623300"/>
              <a:gd name="connsiteY5" fmla="*/ 3962400 h 5397500"/>
              <a:gd name="connsiteX6" fmla="*/ 8242300 w 8623300"/>
              <a:gd name="connsiteY6" fmla="*/ 50800 h 5397500"/>
              <a:gd name="connsiteX7" fmla="*/ 38100 w 8623300"/>
              <a:gd name="connsiteY7" fmla="*/ 0 h 5397500"/>
              <a:gd name="connsiteX8" fmla="*/ 0 w 8623300"/>
              <a:gd name="connsiteY8" fmla="*/ 203200 h 5397500"/>
              <a:gd name="connsiteX0" fmla="*/ 0 w 8242300"/>
              <a:gd name="connsiteY0" fmla="*/ 203200 h 5397500"/>
              <a:gd name="connsiteX1" fmla="*/ 406400 w 8242300"/>
              <a:gd name="connsiteY1" fmla="*/ 4965700 h 5397500"/>
              <a:gd name="connsiteX2" fmla="*/ 4267200 w 8242300"/>
              <a:gd name="connsiteY2" fmla="*/ 5397500 h 5397500"/>
              <a:gd name="connsiteX3" fmla="*/ 6527800 w 8242300"/>
              <a:gd name="connsiteY3" fmla="*/ 5219700 h 5397500"/>
              <a:gd name="connsiteX4" fmla="*/ 7701530 w 8242300"/>
              <a:gd name="connsiteY4" fmla="*/ 4750239 h 5397500"/>
              <a:gd name="connsiteX5" fmla="*/ 8228060 w 8242300"/>
              <a:gd name="connsiteY5" fmla="*/ 3896577 h 5397500"/>
              <a:gd name="connsiteX6" fmla="*/ 8242300 w 8242300"/>
              <a:gd name="connsiteY6" fmla="*/ 50800 h 5397500"/>
              <a:gd name="connsiteX7" fmla="*/ 38100 w 8242300"/>
              <a:gd name="connsiteY7" fmla="*/ 0 h 5397500"/>
              <a:gd name="connsiteX8" fmla="*/ 0 w 8242300"/>
              <a:gd name="connsiteY8" fmla="*/ 203200 h 5397500"/>
              <a:gd name="connsiteX0" fmla="*/ 0 w 8242300"/>
              <a:gd name="connsiteY0" fmla="*/ 203200 h 5397500"/>
              <a:gd name="connsiteX1" fmla="*/ 406400 w 8242300"/>
              <a:gd name="connsiteY1" fmla="*/ 4965700 h 5397500"/>
              <a:gd name="connsiteX2" fmla="*/ 4267200 w 8242300"/>
              <a:gd name="connsiteY2" fmla="*/ 5397500 h 5397500"/>
              <a:gd name="connsiteX3" fmla="*/ 6527800 w 8242300"/>
              <a:gd name="connsiteY3" fmla="*/ 5219700 h 5397500"/>
              <a:gd name="connsiteX4" fmla="*/ 7566019 w 8242300"/>
              <a:gd name="connsiteY4" fmla="*/ 4574710 h 5397500"/>
              <a:gd name="connsiteX5" fmla="*/ 8228060 w 8242300"/>
              <a:gd name="connsiteY5" fmla="*/ 3896577 h 5397500"/>
              <a:gd name="connsiteX6" fmla="*/ 8242300 w 8242300"/>
              <a:gd name="connsiteY6" fmla="*/ 50800 h 5397500"/>
              <a:gd name="connsiteX7" fmla="*/ 38100 w 8242300"/>
              <a:gd name="connsiteY7" fmla="*/ 0 h 5397500"/>
              <a:gd name="connsiteX8" fmla="*/ 0 w 8242300"/>
              <a:gd name="connsiteY8" fmla="*/ 203200 h 5397500"/>
              <a:gd name="connsiteX0" fmla="*/ 0 w 8242300"/>
              <a:gd name="connsiteY0" fmla="*/ 203200 h 5397500"/>
              <a:gd name="connsiteX1" fmla="*/ 406400 w 8242300"/>
              <a:gd name="connsiteY1" fmla="*/ 4965700 h 5397500"/>
              <a:gd name="connsiteX2" fmla="*/ 4267200 w 8242300"/>
              <a:gd name="connsiteY2" fmla="*/ 5397500 h 5397500"/>
              <a:gd name="connsiteX3" fmla="*/ 6471337 w 8242300"/>
              <a:gd name="connsiteY3" fmla="*/ 5131936 h 5397500"/>
              <a:gd name="connsiteX4" fmla="*/ 7566019 w 8242300"/>
              <a:gd name="connsiteY4" fmla="*/ 4574710 h 5397500"/>
              <a:gd name="connsiteX5" fmla="*/ 8228060 w 8242300"/>
              <a:gd name="connsiteY5" fmla="*/ 3896577 h 5397500"/>
              <a:gd name="connsiteX6" fmla="*/ 8242300 w 8242300"/>
              <a:gd name="connsiteY6" fmla="*/ 50800 h 5397500"/>
              <a:gd name="connsiteX7" fmla="*/ 38100 w 8242300"/>
              <a:gd name="connsiteY7" fmla="*/ 0 h 5397500"/>
              <a:gd name="connsiteX8" fmla="*/ 0 w 8242300"/>
              <a:gd name="connsiteY8" fmla="*/ 203200 h 5397500"/>
              <a:gd name="connsiteX0" fmla="*/ 0 w 8242300"/>
              <a:gd name="connsiteY0" fmla="*/ 203200 h 5397500"/>
              <a:gd name="connsiteX1" fmla="*/ 406400 w 8242300"/>
              <a:gd name="connsiteY1" fmla="*/ 4965700 h 5397500"/>
              <a:gd name="connsiteX2" fmla="*/ 4267200 w 8242300"/>
              <a:gd name="connsiteY2" fmla="*/ 5397500 h 5397500"/>
              <a:gd name="connsiteX3" fmla="*/ 6471337 w 8242300"/>
              <a:gd name="connsiteY3" fmla="*/ 5131936 h 5397500"/>
              <a:gd name="connsiteX4" fmla="*/ 7475678 w 8242300"/>
              <a:gd name="connsiteY4" fmla="*/ 4574710 h 5397500"/>
              <a:gd name="connsiteX5" fmla="*/ 8228060 w 8242300"/>
              <a:gd name="connsiteY5" fmla="*/ 3896577 h 5397500"/>
              <a:gd name="connsiteX6" fmla="*/ 8242300 w 8242300"/>
              <a:gd name="connsiteY6" fmla="*/ 50800 h 5397500"/>
              <a:gd name="connsiteX7" fmla="*/ 38100 w 8242300"/>
              <a:gd name="connsiteY7" fmla="*/ 0 h 5397500"/>
              <a:gd name="connsiteX8" fmla="*/ 0 w 8242300"/>
              <a:gd name="connsiteY8" fmla="*/ 203200 h 5397500"/>
              <a:gd name="connsiteX0" fmla="*/ 0 w 8242300"/>
              <a:gd name="connsiteY0" fmla="*/ 203200 h 5397500"/>
              <a:gd name="connsiteX1" fmla="*/ 406400 w 8242300"/>
              <a:gd name="connsiteY1" fmla="*/ 4965700 h 5397500"/>
              <a:gd name="connsiteX2" fmla="*/ 4267200 w 8242300"/>
              <a:gd name="connsiteY2" fmla="*/ 5397500 h 5397500"/>
              <a:gd name="connsiteX3" fmla="*/ 6471337 w 8242300"/>
              <a:gd name="connsiteY3" fmla="*/ 5131936 h 5397500"/>
              <a:gd name="connsiteX4" fmla="*/ 7645067 w 8242300"/>
              <a:gd name="connsiteY4" fmla="*/ 4519858 h 5397500"/>
              <a:gd name="connsiteX5" fmla="*/ 8228060 w 8242300"/>
              <a:gd name="connsiteY5" fmla="*/ 3896577 h 5397500"/>
              <a:gd name="connsiteX6" fmla="*/ 8242300 w 8242300"/>
              <a:gd name="connsiteY6" fmla="*/ 50800 h 5397500"/>
              <a:gd name="connsiteX7" fmla="*/ 38100 w 8242300"/>
              <a:gd name="connsiteY7" fmla="*/ 0 h 5397500"/>
              <a:gd name="connsiteX8" fmla="*/ 0 w 8242300"/>
              <a:gd name="connsiteY8" fmla="*/ 203200 h 5397500"/>
              <a:gd name="connsiteX0" fmla="*/ 0 w 8242300"/>
              <a:gd name="connsiteY0" fmla="*/ 203200 h 5397500"/>
              <a:gd name="connsiteX1" fmla="*/ 406400 w 8242300"/>
              <a:gd name="connsiteY1" fmla="*/ 4965700 h 5397500"/>
              <a:gd name="connsiteX2" fmla="*/ 4267200 w 8242300"/>
              <a:gd name="connsiteY2" fmla="*/ 5397500 h 5397500"/>
              <a:gd name="connsiteX3" fmla="*/ 6471337 w 8242300"/>
              <a:gd name="connsiteY3" fmla="*/ 5131936 h 5397500"/>
              <a:gd name="connsiteX4" fmla="*/ 7622482 w 8242300"/>
              <a:gd name="connsiteY4" fmla="*/ 4519859 h 5397500"/>
              <a:gd name="connsiteX5" fmla="*/ 8228060 w 8242300"/>
              <a:gd name="connsiteY5" fmla="*/ 3896577 h 5397500"/>
              <a:gd name="connsiteX6" fmla="*/ 8242300 w 8242300"/>
              <a:gd name="connsiteY6" fmla="*/ 50800 h 5397500"/>
              <a:gd name="connsiteX7" fmla="*/ 38100 w 8242300"/>
              <a:gd name="connsiteY7" fmla="*/ 0 h 5397500"/>
              <a:gd name="connsiteX8" fmla="*/ 0 w 8242300"/>
              <a:gd name="connsiteY8" fmla="*/ 203200 h 5397500"/>
              <a:gd name="connsiteX0" fmla="*/ 0 w 8242300"/>
              <a:gd name="connsiteY0" fmla="*/ 203200 h 5397500"/>
              <a:gd name="connsiteX1" fmla="*/ 406400 w 8242300"/>
              <a:gd name="connsiteY1" fmla="*/ 4965700 h 5397500"/>
              <a:gd name="connsiteX2" fmla="*/ 4267200 w 8242300"/>
              <a:gd name="connsiteY2" fmla="*/ 5397500 h 5397500"/>
              <a:gd name="connsiteX3" fmla="*/ 6471337 w 8242300"/>
              <a:gd name="connsiteY3" fmla="*/ 5131936 h 5397500"/>
              <a:gd name="connsiteX4" fmla="*/ 7622482 w 8242300"/>
              <a:gd name="connsiteY4" fmla="*/ 4519859 h 5397500"/>
              <a:gd name="connsiteX5" fmla="*/ 8228060 w 8242300"/>
              <a:gd name="connsiteY5" fmla="*/ 3896577 h 5397500"/>
              <a:gd name="connsiteX6" fmla="*/ 8242300 w 8242300"/>
              <a:gd name="connsiteY6" fmla="*/ 50800 h 5397500"/>
              <a:gd name="connsiteX7" fmla="*/ 38100 w 8242300"/>
              <a:gd name="connsiteY7" fmla="*/ 0 h 5397500"/>
              <a:gd name="connsiteX8" fmla="*/ 0 w 8242300"/>
              <a:gd name="connsiteY8" fmla="*/ 203200 h 5397500"/>
              <a:gd name="connsiteX0" fmla="*/ 0 w 8242300"/>
              <a:gd name="connsiteY0" fmla="*/ 203200 h 5397500"/>
              <a:gd name="connsiteX1" fmla="*/ 329153 w 8242300"/>
              <a:gd name="connsiteY1" fmla="*/ 5296064 h 5397500"/>
              <a:gd name="connsiteX2" fmla="*/ 4267200 w 8242300"/>
              <a:gd name="connsiteY2" fmla="*/ 5397500 h 5397500"/>
              <a:gd name="connsiteX3" fmla="*/ 6471337 w 8242300"/>
              <a:gd name="connsiteY3" fmla="*/ 5131936 h 5397500"/>
              <a:gd name="connsiteX4" fmla="*/ 7622482 w 8242300"/>
              <a:gd name="connsiteY4" fmla="*/ 4519859 h 5397500"/>
              <a:gd name="connsiteX5" fmla="*/ 8228060 w 8242300"/>
              <a:gd name="connsiteY5" fmla="*/ 3896577 h 5397500"/>
              <a:gd name="connsiteX6" fmla="*/ 8242300 w 8242300"/>
              <a:gd name="connsiteY6" fmla="*/ 50800 h 5397500"/>
              <a:gd name="connsiteX7" fmla="*/ 38100 w 8242300"/>
              <a:gd name="connsiteY7" fmla="*/ 0 h 5397500"/>
              <a:gd name="connsiteX8" fmla="*/ 0 w 8242300"/>
              <a:gd name="connsiteY8" fmla="*/ 203200 h 5397500"/>
              <a:gd name="connsiteX0" fmla="*/ 0 w 8242300"/>
              <a:gd name="connsiteY0" fmla="*/ 203200 h 5513573"/>
              <a:gd name="connsiteX1" fmla="*/ 329153 w 8242300"/>
              <a:gd name="connsiteY1" fmla="*/ 5296064 h 5513573"/>
              <a:gd name="connsiteX2" fmla="*/ 3595148 w 8242300"/>
              <a:gd name="connsiteY2" fmla="*/ 5513573 h 5513573"/>
              <a:gd name="connsiteX3" fmla="*/ 6471337 w 8242300"/>
              <a:gd name="connsiteY3" fmla="*/ 5131936 h 5513573"/>
              <a:gd name="connsiteX4" fmla="*/ 7622482 w 8242300"/>
              <a:gd name="connsiteY4" fmla="*/ 4519859 h 5513573"/>
              <a:gd name="connsiteX5" fmla="*/ 8228060 w 8242300"/>
              <a:gd name="connsiteY5" fmla="*/ 3896577 h 5513573"/>
              <a:gd name="connsiteX6" fmla="*/ 8242300 w 8242300"/>
              <a:gd name="connsiteY6" fmla="*/ 50800 h 5513573"/>
              <a:gd name="connsiteX7" fmla="*/ 38100 w 8242300"/>
              <a:gd name="connsiteY7" fmla="*/ 0 h 5513573"/>
              <a:gd name="connsiteX8" fmla="*/ 0 w 8242300"/>
              <a:gd name="connsiteY8" fmla="*/ 203200 h 5513573"/>
              <a:gd name="connsiteX0" fmla="*/ 0 w 8242300"/>
              <a:gd name="connsiteY0" fmla="*/ 203200 h 5513573"/>
              <a:gd name="connsiteX1" fmla="*/ 329153 w 8242300"/>
              <a:gd name="connsiteY1" fmla="*/ 5296064 h 5513573"/>
              <a:gd name="connsiteX2" fmla="*/ 3595148 w 8242300"/>
              <a:gd name="connsiteY2" fmla="*/ 5513573 h 5513573"/>
              <a:gd name="connsiteX3" fmla="*/ 6471337 w 8242300"/>
              <a:gd name="connsiteY3" fmla="*/ 5131936 h 5513573"/>
              <a:gd name="connsiteX4" fmla="*/ 7622482 w 8242300"/>
              <a:gd name="connsiteY4" fmla="*/ 4519859 h 5513573"/>
              <a:gd name="connsiteX5" fmla="*/ 8228060 w 8242300"/>
              <a:gd name="connsiteY5" fmla="*/ 3896577 h 5513573"/>
              <a:gd name="connsiteX6" fmla="*/ 8242300 w 8242300"/>
              <a:gd name="connsiteY6" fmla="*/ 50800 h 5513573"/>
              <a:gd name="connsiteX7" fmla="*/ 38100 w 8242300"/>
              <a:gd name="connsiteY7" fmla="*/ 0 h 5513573"/>
              <a:gd name="connsiteX8" fmla="*/ 0 w 8242300"/>
              <a:gd name="connsiteY8" fmla="*/ 203200 h 5513573"/>
              <a:gd name="connsiteX0" fmla="*/ 0 w 8242300"/>
              <a:gd name="connsiteY0" fmla="*/ 203200 h 5513573"/>
              <a:gd name="connsiteX1" fmla="*/ 329153 w 8242300"/>
              <a:gd name="connsiteY1" fmla="*/ 5296064 h 5513573"/>
              <a:gd name="connsiteX2" fmla="*/ 3595148 w 8242300"/>
              <a:gd name="connsiteY2" fmla="*/ 5513573 h 5513573"/>
              <a:gd name="connsiteX3" fmla="*/ 6471337 w 8242300"/>
              <a:gd name="connsiteY3" fmla="*/ 5131936 h 5513573"/>
              <a:gd name="connsiteX4" fmla="*/ 7622482 w 8242300"/>
              <a:gd name="connsiteY4" fmla="*/ 4519859 h 5513573"/>
              <a:gd name="connsiteX5" fmla="*/ 8228060 w 8242300"/>
              <a:gd name="connsiteY5" fmla="*/ 3896577 h 5513573"/>
              <a:gd name="connsiteX6" fmla="*/ 8242300 w 8242300"/>
              <a:gd name="connsiteY6" fmla="*/ 50800 h 5513573"/>
              <a:gd name="connsiteX7" fmla="*/ 38100 w 8242300"/>
              <a:gd name="connsiteY7" fmla="*/ 0 h 5513573"/>
              <a:gd name="connsiteX8" fmla="*/ 0 w 8242300"/>
              <a:gd name="connsiteY8" fmla="*/ 203200 h 5513573"/>
              <a:gd name="connsiteX0" fmla="*/ 0 w 8242300"/>
              <a:gd name="connsiteY0" fmla="*/ 203200 h 5513573"/>
              <a:gd name="connsiteX1" fmla="*/ 329153 w 8242300"/>
              <a:gd name="connsiteY1" fmla="*/ 5296064 h 5513573"/>
              <a:gd name="connsiteX2" fmla="*/ 3595148 w 8242300"/>
              <a:gd name="connsiteY2" fmla="*/ 5513573 h 5513573"/>
              <a:gd name="connsiteX3" fmla="*/ 6255044 w 8242300"/>
              <a:gd name="connsiteY3" fmla="*/ 4962291 h 5513573"/>
              <a:gd name="connsiteX4" fmla="*/ 7622482 w 8242300"/>
              <a:gd name="connsiteY4" fmla="*/ 4519859 h 5513573"/>
              <a:gd name="connsiteX5" fmla="*/ 8228060 w 8242300"/>
              <a:gd name="connsiteY5" fmla="*/ 3896577 h 5513573"/>
              <a:gd name="connsiteX6" fmla="*/ 8242300 w 8242300"/>
              <a:gd name="connsiteY6" fmla="*/ 50800 h 5513573"/>
              <a:gd name="connsiteX7" fmla="*/ 38100 w 8242300"/>
              <a:gd name="connsiteY7" fmla="*/ 0 h 5513573"/>
              <a:gd name="connsiteX8" fmla="*/ 0 w 8242300"/>
              <a:gd name="connsiteY8" fmla="*/ 203200 h 5513573"/>
              <a:gd name="connsiteX0" fmla="*/ 0 w 8242300"/>
              <a:gd name="connsiteY0" fmla="*/ 203200 h 5513573"/>
              <a:gd name="connsiteX1" fmla="*/ 329153 w 8242300"/>
              <a:gd name="connsiteY1" fmla="*/ 5296064 h 5513573"/>
              <a:gd name="connsiteX2" fmla="*/ 3595148 w 8242300"/>
              <a:gd name="connsiteY2" fmla="*/ 5513573 h 5513573"/>
              <a:gd name="connsiteX3" fmla="*/ 6255044 w 8242300"/>
              <a:gd name="connsiteY3" fmla="*/ 4962291 h 5513573"/>
              <a:gd name="connsiteX4" fmla="*/ 7228521 w 8242300"/>
              <a:gd name="connsiteY4" fmla="*/ 4296640 h 5513573"/>
              <a:gd name="connsiteX5" fmla="*/ 8228060 w 8242300"/>
              <a:gd name="connsiteY5" fmla="*/ 3896577 h 5513573"/>
              <a:gd name="connsiteX6" fmla="*/ 8242300 w 8242300"/>
              <a:gd name="connsiteY6" fmla="*/ 50800 h 5513573"/>
              <a:gd name="connsiteX7" fmla="*/ 38100 w 8242300"/>
              <a:gd name="connsiteY7" fmla="*/ 0 h 5513573"/>
              <a:gd name="connsiteX8" fmla="*/ 0 w 8242300"/>
              <a:gd name="connsiteY8" fmla="*/ 203200 h 5513573"/>
              <a:gd name="connsiteX0" fmla="*/ 0 w 8242300"/>
              <a:gd name="connsiteY0" fmla="*/ 203200 h 5513573"/>
              <a:gd name="connsiteX1" fmla="*/ 329153 w 8242300"/>
              <a:gd name="connsiteY1" fmla="*/ 5296064 h 5513573"/>
              <a:gd name="connsiteX2" fmla="*/ 3595148 w 8242300"/>
              <a:gd name="connsiteY2" fmla="*/ 5513573 h 5513573"/>
              <a:gd name="connsiteX3" fmla="*/ 6255044 w 8242300"/>
              <a:gd name="connsiteY3" fmla="*/ 4962291 h 5513573"/>
              <a:gd name="connsiteX4" fmla="*/ 7228521 w 8242300"/>
              <a:gd name="connsiteY4" fmla="*/ 4296640 h 5513573"/>
              <a:gd name="connsiteX5" fmla="*/ 7440137 w 8242300"/>
              <a:gd name="connsiteY5" fmla="*/ 3485855 h 5513573"/>
              <a:gd name="connsiteX6" fmla="*/ 8242300 w 8242300"/>
              <a:gd name="connsiteY6" fmla="*/ 50800 h 5513573"/>
              <a:gd name="connsiteX7" fmla="*/ 38100 w 8242300"/>
              <a:gd name="connsiteY7" fmla="*/ 0 h 5513573"/>
              <a:gd name="connsiteX8" fmla="*/ 0 w 8242300"/>
              <a:gd name="connsiteY8" fmla="*/ 203200 h 5513573"/>
              <a:gd name="connsiteX0" fmla="*/ 0 w 7440199"/>
              <a:gd name="connsiteY0" fmla="*/ 203200 h 5513573"/>
              <a:gd name="connsiteX1" fmla="*/ 329153 w 7440199"/>
              <a:gd name="connsiteY1" fmla="*/ 5296064 h 5513573"/>
              <a:gd name="connsiteX2" fmla="*/ 3595148 w 7440199"/>
              <a:gd name="connsiteY2" fmla="*/ 5513573 h 5513573"/>
              <a:gd name="connsiteX3" fmla="*/ 6255044 w 7440199"/>
              <a:gd name="connsiteY3" fmla="*/ 4962291 h 5513573"/>
              <a:gd name="connsiteX4" fmla="*/ 7228521 w 7440199"/>
              <a:gd name="connsiteY4" fmla="*/ 4296640 h 5513573"/>
              <a:gd name="connsiteX5" fmla="*/ 7440137 w 7440199"/>
              <a:gd name="connsiteY5" fmla="*/ 3485855 h 5513573"/>
              <a:gd name="connsiteX6" fmla="*/ 7184011 w 7440199"/>
              <a:gd name="connsiteY6" fmla="*/ 184732 h 5513573"/>
              <a:gd name="connsiteX7" fmla="*/ 38100 w 7440199"/>
              <a:gd name="connsiteY7" fmla="*/ 0 h 5513573"/>
              <a:gd name="connsiteX8" fmla="*/ 0 w 7440199"/>
              <a:gd name="connsiteY8" fmla="*/ 203200 h 5513573"/>
              <a:gd name="connsiteX0" fmla="*/ 0 w 7440194"/>
              <a:gd name="connsiteY0" fmla="*/ 203200 h 5513573"/>
              <a:gd name="connsiteX1" fmla="*/ 329153 w 7440194"/>
              <a:gd name="connsiteY1" fmla="*/ 5296064 h 5513573"/>
              <a:gd name="connsiteX2" fmla="*/ 3595148 w 7440194"/>
              <a:gd name="connsiteY2" fmla="*/ 5513573 h 5513573"/>
              <a:gd name="connsiteX3" fmla="*/ 6255044 w 7440194"/>
              <a:gd name="connsiteY3" fmla="*/ 4962291 h 5513573"/>
              <a:gd name="connsiteX4" fmla="*/ 7228521 w 7440194"/>
              <a:gd name="connsiteY4" fmla="*/ 4296640 h 5513573"/>
              <a:gd name="connsiteX5" fmla="*/ 7440137 w 7440194"/>
              <a:gd name="connsiteY5" fmla="*/ 3485855 h 5513573"/>
              <a:gd name="connsiteX6" fmla="*/ 7160837 w 7440194"/>
              <a:gd name="connsiteY6" fmla="*/ 32942 h 5513573"/>
              <a:gd name="connsiteX7" fmla="*/ 38100 w 7440194"/>
              <a:gd name="connsiteY7" fmla="*/ 0 h 5513573"/>
              <a:gd name="connsiteX8" fmla="*/ 0 w 7440194"/>
              <a:gd name="connsiteY8" fmla="*/ 203200 h 5513573"/>
              <a:gd name="connsiteX0" fmla="*/ 0 w 7440194"/>
              <a:gd name="connsiteY0" fmla="*/ 203200 h 5513573"/>
              <a:gd name="connsiteX1" fmla="*/ 329153 w 7440194"/>
              <a:gd name="connsiteY1" fmla="*/ 5296064 h 5513573"/>
              <a:gd name="connsiteX2" fmla="*/ 3595148 w 7440194"/>
              <a:gd name="connsiteY2" fmla="*/ 5513573 h 5513573"/>
              <a:gd name="connsiteX3" fmla="*/ 6355466 w 7440194"/>
              <a:gd name="connsiteY3" fmla="*/ 5033722 h 5513573"/>
              <a:gd name="connsiteX4" fmla="*/ 7228521 w 7440194"/>
              <a:gd name="connsiteY4" fmla="*/ 4296640 h 5513573"/>
              <a:gd name="connsiteX5" fmla="*/ 7440137 w 7440194"/>
              <a:gd name="connsiteY5" fmla="*/ 3485855 h 5513573"/>
              <a:gd name="connsiteX6" fmla="*/ 7160837 w 7440194"/>
              <a:gd name="connsiteY6" fmla="*/ 32942 h 5513573"/>
              <a:gd name="connsiteX7" fmla="*/ 38100 w 7440194"/>
              <a:gd name="connsiteY7" fmla="*/ 0 h 5513573"/>
              <a:gd name="connsiteX8" fmla="*/ 0 w 7440194"/>
              <a:gd name="connsiteY8" fmla="*/ 203200 h 5513573"/>
              <a:gd name="connsiteX0" fmla="*/ 0 w 7440194"/>
              <a:gd name="connsiteY0" fmla="*/ 203200 h 5513573"/>
              <a:gd name="connsiteX1" fmla="*/ 329153 w 7440194"/>
              <a:gd name="connsiteY1" fmla="*/ 5296064 h 5513573"/>
              <a:gd name="connsiteX2" fmla="*/ 3595148 w 7440194"/>
              <a:gd name="connsiteY2" fmla="*/ 5513573 h 5513573"/>
              <a:gd name="connsiteX3" fmla="*/ 6355466 w 7440194"/>
              <a:gd name="connsiteY3" fmla="*/ 5033722 h 5513573"/>
              <a:gd name="connsiteX4" fmla="*/ 7290319 w 7440194"/>
              <a:gd name="connsiteY4" fmla="*/ 4323426 h 5513573"/>
              <a:gd name="connsiteX5" fmla="*/ 7440137 w 7440194"/>
              <a:gd name="connsiteY5" fmla="*/ 3485855 h 5513573"/>
              <a:gd name="connsiteX6" fmla="*/ 7160837 w 7440194"/>
              <a:gd name="connsiteY6" fmla="*/ 32942 h 5513573"/>
              <a:gd name="connsiteX7" fmla="*/ 38100 w 7440194"/>
              <a:gd name="connsiteY7" fmla="*/ 0 h 5513573"/>
              <a:gd name="connsiteX8" fmla="*/ 0 w 7440194"/>
              <a:gd name="connsiteY8" fmla="*/ 203200 h 5513573"/>
              <a:gd name="connsiteX0" fmla="*/ 0 w 7395308"/>
              <a:gd name="connsiteY0" fmla="*/ 203200 h 5513573"/>
              <a:gd name="connsiteX1" fmla="*/ 329153 w 7395308"/>
              <a:gd name="connsiteY1" fmla="*/ 5296064 h 5513573"/>
              <a:gd name="connsiteX2" fmla="*/ 3595148 w 7395308"/>
              <a:gd name="connsiteY2" fmla="*/ 5513573 h 5513573"/>
              <a:gd name="connsiteX3" fmla="*/ 6355466 w 7395308"/>
              <a:gd name="connsiteY3" fmla="*/ 5033722 h 5513573"/>
              <a:gd name="connsiteX4" fmla="*/ 7290319 w 7395308"/>
              <a:gd name="connsiteY4" fmla="*/ 4323426 h 5513573"/>
              <a:gd name="connsiteX5" fmla="*/ 7378339 w 7395308"/>
              <a:gd name="connsiteY5" fmla="*/ 2807270 h 5513573"/>
              <a:gd name="connsiteX6" fmla="*/ 7160837 w 7395308"/>
              <a:gd name="connsiteY6" fmla="*/ 32942 h 5513573"/>
              <a:gd name="connsiteX7" fmla="*/ 38100 w 7395308"/>
              <a:gd name="connsiteY7" fmla="*/ 0 h 5513573"/>
              <a:gd name="connsiteX8" fmla="*/ 0 w 7395308"/>
              <a:gd name="connsiteY8" fmla="*/ 203200 h 5513573"/>
              <a:gd name="connsiteX0" fmla="*/ 0 w 7395308"/>
              <a:gd name="connsiteY0" fmla="*/ 203200 h 5513573"/>
              <a:gd name="connsiteX1" fmla="*/ 329153 w 7395308"/>
              <a:gd name="connsiteY1" fmla="*/ 5296064 h 5513573"/>
              <a:gd name="connsiteX2" fmla="*/ 3595148 w 7395308"/>
              <a:gd name="connsiteY2" fmla="*/ 5513573 h 5513573"/>
              <a:gd name="connsiteX3" fmla="*/ 6355466 w 7395308"/>
              <a:gd name="connsiteY3" fmla="*/ 5033722 h 5513573"/>
              <a:gd name="connsiteX4" fmla="*/ 7290319 w 7395308"/>
              <a:gd name="connsiteY4" fmla="*/ 4323426 h 5513573"/>
              <a:gd name="connsiteX5" fmla="*/ 7378339 w 7395308"/>
              <a:gd name="connsiteY5" fmla="*/ 2807270 h 5513573"/>
              <a:gd name="connsiteX6" fmla="*/ 7160837 w 7395308"/>
              <a:gd name="connsiteY6" fmla="*/ 32942 h 5513573"/>
              <a:gd name="connsiteX7" fmla="*/ 38100 w 7395308"/>
              <a:gd name="connsiteY7" fmla="*/ 0 h 5513573"/>
              <a:gd name="connsiteX8" fmla="*/ 0 w 7395308"/>
              <a:gd name="connsiteY8" fmla="*/ 203200 h 5513573"/>
              <a:gd name="connsiteX0" fmla="*/ 0 w 7410312"/>
              <a:gd name="connsiteY0" fmla="*/ 203200 h 5513573"/>
              <a:gd name="connsiteX1" fmla="*/ 329153 w 7410312"/>
              <a:gd name="connsiteY1" fmla="*/ 5296064 h 5513573"/>
              <a:gd name="connsiteX2" fmla="*/ 3595148 w 7410312"/>
              <a:gd name="connsiteY2" fmla="*/ 5513573 h 5513573"/>
              <a:gd name="connsiteX3" fmla="*/ 6355466 w 7410312"/>
              <a:gd name="connsiteY3" fmla="*/ 5033722 h 5513573"/>
              <a:gd name="connsiteX4" fmla="*/ 7290319 w 7410312"/>
              <a:gd name="connsiteY4" fmla="*/ 4323426 h 5513573"/>
              <a:gd name="connsiteX5" fmla="*/ 7378339 w 7410312"/>
              <a:gd name="connsiteY5" fmla="*/ 2807270 h 5513573"/>
              <a:gd name="connsiteX6" fmla="*/ 7160837 w 7410312"/>
              <a:gd name="connsiteY6" fmla="*/ 32942 h 5513573"/>
              <a:gd name="connsiteX7" fmla="*/ 38100 w 7410312"/>
              <a:gd name="connsiteY7" fmla="*/ 0 h 5513573"/>
              <a:gd name="connsiteX8" fmla="*/ 0 w 7410312"/>
              <a:gd name="connsiteY8" fmla="*/ 203200 h 5513573"/>
              <a:gd name="connsiteX0" fmla="*/ 0 w 7410312"/>
              <a:gd name="connsiteY0" fmla="*/ 203200 h 5513573"/>
              <a:gd name="connsiteX1" fmla="*/ 329153 w 7410312"/>
              <a:gd name="connsiteY1" fmla="*/ 5296064 h 5513573"/>
              <a:gd name="connsiteX2" fmla="*/ 3595148 w 7410312"/>
              <a:gd name="connsiteY2" fmla="*/ 5513573 h 5513573"/>
              <a:gd name="connsiteX3" fmla="*/ 6285943 w 7410312"/>
              <a:gd name="connsiteY3" fmla="*/ 4998008 h 5513573"/>
              <a:gd name="connsiteX4" fmla="*/ 7290319 w 7410312"/>
              <a:gd name="connsiteY4" fmla="*/ 4323426 h 5513573"/>
              <a:gd name="connsiteX5" fmla="*/ 7378339 w 7410312"/>
              <a:gd name="connsiteY5" fmla="*/ 2807270 h 5513573"/>
              <a:gd name="connsiteX6" fmla="*/ 7160837 w 7410312"/>
              <a:gd name="connsiteY6" fmla="*/ 32942 h 5513573"/>
              <a:gd name="connsiteX7" fmla="*/ 38100 w 7410312"/>
              <a:gd name="connsiteY7" fmla="*/ 0 h 5513573"/>
              <a:gd name="connsiteX8" fmla="*/ 0 w 7410312"/>
              <a:gd name="connsiteY8" fmla="*/ 203200 h 5513573"/>
              <a:gd name="connsiteX0" fmla="*/ 0 w 7410312"/>
              <a:gd name="connsiteY0" fmla="*/ 203200 h 5513573"/>
              <a:gd name="connsiteX1" fmla="*/ 329153 w 7410312"/>
              <a:gd name="connsiteY1" fmla="*/ 5296064 h 5513573"/>
              <a:gd name="connsiteX2" fmla="*/ 3595148 w 7410312"/>
              <a:gd name="connsiteY2" fmla="*/ 5513573 h 5513573"/>
              <a:gd name="connsiteX3" fmla="*/ 6285943 w 7410312"/>
              <a:gd name="connsiteY3" fmla="*/ 4998008 h 5513573"/>
              <a:gd name="connsiteX4" fmla="*/ 7290319 w 7410312"/>
              <a:gd name="connsiteY4" fmla="*/ 4278782 h 5513573"/>
              <a:gd name="connsiteX5" fmla="*/ 7378339 w 7410312"/>
              <a:gd name="connsiteY5" fmla="*/ 2807270 h 5513573"/>
              <a:gd name="connsiteX6" fmla="*/ 7160837 w 7410312"/>
              <a:gd name="connsiteY6" fmla="*/ 32942 h 5513573"/>
              <a:gd name="connsiteX7" fmla="*/ 38100 w 7410312"/>
              <a:gd name="connsiteY7" fmla="*/ 0 h 5513573"/>
              <a:gd name="connsiteX8" fmla="*/ 0 w 7410312"/>
              <a:gd name="connsiteY8" fmla="*/ 203200 h 5513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10312" h="5513573">
                <a:moveTo>
                  <a:pt x="0" y="203200"/>
                </a:moveTo>
                <a:lnTo>
                  <a:pt x="329153" y="5296064"/>
                </a:lnTo>
                <a:cubicBezTo>
                  <a:pt x="1417818" y="5368567"/>
                  <a:pt x="1934853" y="5503572"/>
                  <a:pt x="3595148" y="5513573"/>
                </a:cubicBezTo>
                <a:cubicBezTo>
                  <a:pt x="5241381" y="5493507"/>
                  <a:pt x="5327213" y="5125220"/>
                  <a:pt x="6285943" y="4998008"/>
                </a:cubicBezTo>
                <a:lnTo>
                  <a:pt x="7290319" y="4278782"/>
                </a:lnTo>
                <a:cubicBezTo>
                  <a:pt x="7571226" y="3906463"/>
                  <a:pt x="7253728" y="3166820"/>
                  <a:pt x="7378339" y="2807270"/>
                </a:cubicBezTo>
                <a:cubicBezTo>
                  <a:pt x="7336737" y="1525344"/>
                  <a:pt x="7156090" y="1314868"/>
                  <a:pt x="7160837" y="32942"/>
                </a:cubicBezTo>
                <a:lnTo>
                  <a:pt x="38100" y="0"/>
                </a:lnTo>
                <a:lnTo>
                  <a:pt x="0" y="203200"/>
                </a:lnTo>
                <a:close/>
              </a:path>
            </a:pathLst>
          </a:custGeom>
          <a:solidFill>
            <a:srgbClr val="FFFFFF">
              <a:alpha val="87843"/>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02" name="Rectangle 101">
            <a:extLst>
              <a:ext uri="{FF2B5EF4-FFF2-40B4-BE49-F238E27FC236}">
                <a16:creationId xmlns:a16="http://schemas.microsoft.com/office/drawing/2014/main" id="{2666FE16-1654-49E1-85A2-4175124D6BF0}"/>
              </a:ext>
            </a:extLst>
          </p:cNvPr>
          <p:cNvSpPr/>
          <p:nvPr/>
        </p:nvSpPr>
        <p:spPr>
          <a:xfrm>
            <a:off x="764354" y="2329719"/>
            <a:ext cx="7686912" cy="3172933"/>
          </a:xfrm>
          <a:prstGeom prst="rect">
            <a:avLst/>
          </a:prstGeom>
          <a:solidFill>
            <a:srgbClr val="38134D"/>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03" name="TextBox 102">
            <a:extLst>
              <a:ext uri="{FF2B5EF4-FFF2-40B4-BE49-F238E27FC236}">
                <a16:creationId xmlns:a16="http://schemas.microsoft.com/office/drawing/2014/main" id="{F38D6A8F-E78F-4949-94E3-94C4EFE56C4F}"/>
              </a:ext>
            </a:extLst>
          </p:cNvPr>
          <p:cNvSpPr txBox="1"/>
          <p:nvPr/>
        </p:nvSpPr>
        <p:spPr>
          <a:xfrm>
            <a:off x="715436" y="2342562"/>
            <a:ext cx="1807029" cy="369332"/>
          </a:xfrm>
          <a:prstGeom prst="rect">
            <a:avLst/>
          </a:prstGeom>
          <a:noFill/>
        </p:spPr>
        <p:txBody>
          <a:bodyPr wrap="square" rtlCol="0">
            <a:spAutoFit/>
          </a:bodyPr>
          <a:lstStyle/>
          <a:p>
            <a:r>
              <a:rPr lang="en-US" dirty="0">
                <a:solidFill>
                  <a:srgbClr val="00FF00"/>
                </a:solidFill>
              </a:rPr>
              <a:t>Terminal</a:t>
            </a:r>
            <a:r>
              <a:rPr lang="en-US" dirty="0">
                <a:solidFill>
                  <a:schemeClr val="bg1"/>
                </a:solidFill>
              </a:rPr>
              <a:t>:</a:t>
            </a:r>
            <a:r>
              <a:rPr lang="en-US" dirty="0">
                <a:solidFill>
                  <a:schemeClr val="accent2"/>
                </a:solidFill>
              </a:rPr>
              <a:t>~</a:t>
            </a:r>
            <a:r>
              <a:rPr lang="en-US" dirty="0">
                <a:solidFill>
                  <a:schemeClr val="bg1"/>
                </a:solidFill>
              </a:rPr>
              <a:t>$</a:t>
            </a:r>
            <a:endParaRPr lang="en-IL" dirty="0">
              <a:solidFill>
                <a:schemeClr val="bg1"/>
              </a:solidFill>
            </a:endParaRPr>
          </a:p>
        </p:txBody>
      </p:sp>
      <p:sp>
        <p:nvSpPr>
          <p:cNvPr id="104" name="TextBox 103">
            <a:extLst>
              <a:ext uri="{FF2B5EF4-FFF2-40B4-BE49-F238E27FC236}">
                <a16:creationId xmlns:a16="http://schemas.microsoft.com/office/drawing/2014/main" id="{94C74C07-3F6C-45A3-865B-090EF3F8DFAE}"/>
              </a:ext>
            </a:extLst>
          </p:cNvPr>
          <p:cNvSpPr txBox="1"/>
          <p:nvPr/>
        </p:nvSpPr>
        <p:spPr>
          <a:xfrm>
            <a:off x="2108877" y="2342562"/>
            <a:ext cx="4735286" cy="369332"/>
          </a:xfrm>
          <a:prstGeom prst="rect">
            <a:avLst/>
          </a:prstGeom>
          <a:noFill/>
        </p:spPr>
        <p:txBody>
          <a:bodyPr wrap="square" rtlCol="0">
            <a:spAutoFit/>
          </a:bodyPr>
          <a:lstStyle/>
          <a:p>
            <a:r>
              <a:rPr lang="en-US" dirty="0">
                <a:solidFill>
                  <a:schemeClr val="bg1"/>
                </a:solidFill>
              </a:rPr>
              <a:t>Now, let’s get down to details</a:t>
            </a:r>
          </a:p>
        </p:txBody>
      </p:sp>
      <p:sp>
        <p:nvSpPr>
          <p:cNvPr id="29" name="TextBox 28">
            <a:extLst>
              <a:ext uri="{FF2B5EF4-FFF2-40B4-BE49-F238E27FC236}">
                <a16:creationId xmlns:a16="http://schemas.microsoft.com/office/drawing/2014/main" id="{CF518D55-8140-421E-97BC-961B1A1C7B3B}"/>
              </a:ext>
            </a:extLst>
          </p:cNvPr>
          <p:cNvSpPr txBox="1"/>
          <p:nvPr/>
        </p:nvSpPr>
        <p:spPr>
          <a:xfrm>
            <a:off x="712432" y="2697546"/>
            <a:ext cx="1807029" cy="369332"/>
          </a:xfrm>
          <a:prstGeom prst="rect">
            <a:avLst/>
          </a:prstGeom>
          <a:noFill/>
        </p:spPr>
        <p:txBody>
          <a:bodyPr wrap="square" rtlCol="0">
            <a:spAutoFit/>
          </a:bodyPr>
          <a:lstStyle/>
          <a:p>
            <a:r>
              <a:rPr lang="en-US" dirty="0">
                <a:solidFill>
                  <a:srgbClr val="00FF00"/>
                </a:solidFill>
              </a:rPr>
              <a:t>Terminal</a:t>
            </a:r>
            <a:r>
              <a:rPr lang="en-US" dirty="0">
                <a:solidFill>
                  <a:schemeClr val="bg1"/>
                </a:solidFill>
              </a:rPr>
              <a:t>:</a:t>
            </a:r>
            <a:r>
              <a:rPr lang="en-US" dirty="0">
                <a:solidFill>
                  <a:schemeClr val="accent2"/>
                </a:solidFill>
              </a:rPr>
              <a:t>~</a:t>
            </a:r>
            <a:r>
              <a:rPr lang="en-US" dirty="0">
                <a:solidFill>
                  <a:schemeClr val="bg1"/>
                </a:solidFill>
              </a:rPr>
              <a:t>$</a:t>
            </a:r>
            <a:endParaRPr lang="en-IL" dirty="0">
              <a:solidFill>
                <a:schemeClr val="bg1"/>
              </a:solidFill>
            </a:endParaRPr>
          </a:p>
        </p:txBody>
      </p:sp>
      <p:sp>
        <p:nvSpPr>
          <p:cNvPr id="30" name="TextBox 29">
            <a:extLst>
              <a:ext uri="{FF2B5EF4-FFF2-40B4-BE49-F238E27FC236}">
                <a16:creationId xmlns:a16="http://schemas.microsoft.com/office/drawing/2014/main" id="{C1B7270B-C709-43BD-99A7-5011B5F76643}"/>
              </a:ext>
            </a:extLst>
          </p:cNvPr>
          <p:cNvSpPr txBox="1"/>
          <p:nvPr/>
        </p:nvSpPr>
        <p:spPr>
          <a:xfrm>
            <a:off x="2084487" y="2673108"/>
            <a:ext cx="4735286" cy="369332"/>
          </a:xfrm>
          <a:prstGeom prst="rect">
            <a:avLst/>
          </a:prstGeom>
          <a:noFill/>
        </p:spPr>
        <p:txBody>
          <a:bodyPr wrap="square" rtlCol="0">
            <a:spAutoFit/>
          </a:bodyPr>
          <a:lstStyle/>
          <a:p>
            <a:r>
              <a:rPr lang="en-US" dirty="0" err="1">
                <a:solidFill>
                  <a:schemeClr val="bg1"/>
                </a:solidFill>
              </a:rPr>
              <a:t>sudo</a:t>
            </a:r>
            <a:r>
              <a:rPr lang="en-US" dirty="0">
                <a:solidFill>
                  <a:schemeClr val="bg1"/>
                </a:solidFill>
              </a:rPr>
              <a:t> Now, let’s get down to details</a:t>
            </a:r>
          </a:p>
        </p:txBody>
      </p:sp>
    </p:spTree>
    <p:extLst>
      <p:ext uri="{BB962C8B-B14F-4D97-AF65-F5344CB8AC3E}">
        <p14:creationId xmlns:p14="http://schemas.microsoft.com/office/powerpoint/2010/main" val="316563332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1000"/>
                                        <p:tgtEl>
                                          <p:spTgt spid="101"/>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03"/>
                                        </p:tgtEl>
                                        <p:attrNameLst>
                                          <p:attrName>style.visibility</p:attrName>
                                        </p:attrNameLst>
                                      </p:cBhvr>
                                      <p:to>
                                        <p:strVal val="visible"/>
                                      </p:to>
                                    </p:set>
                                    <p:animEffect transition="in" filter="fade">
                                      <p:cBhvr>
                                        <p:cTn id="11" dur="500"/>
                                        <p:tgtEl>
                                          <p:spTgt spid="10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2"/>
                                        </p:tgtEl>
                                        <p:attrNameLst>
                                          <p:attrName>style.visibility</p:attrName>
                                        </p:attrNameLst>
                                      </p:cBhvr>
                                      <p:to>
                                        <p:strVal val="visible"/>
                                      </p:to>
                                    </p:set>
                                    <p:animEffect transition="in" filter="fade">
                                      <p:cBhvr>
                                        <p:cTn id="14" dur="500"/>
                                        <p:tgtEl>
                                          <p:spTgt spid="102"/>
                                        </p:tgtEl>
                                      </p:cBhvr>
                                    </p:animEffect>
                                  </p:childTnLst>
                                </p:cTn>
                              </p:par>
                            </p:childTnLst>
                          </p:cTn>
                        </p:par>
                        <p:par>
                          <p:cTn id="15" fill="hold">
                            <p:stCondLst>
                              <p:cond delay="1500"/>
                            </p:stCondLst>
                            <p:childTnLst>
                              <p:par>
                                <p:cTn id="16" presetID="1" presetClass="entr" presetSubtype="0" fill="hold" grpId="0" nodeType="afterEffect">
                                  <p:stCondLst>
                                    <p:cond delay="500"/>
                                  </p:stCondLst>
                                  <p:iterate type="lt">
                                    <p:tmAbs val="50"/>
                                  </p:iterate>
                                  <p:childTnLst>
                                    <p:set>
                                      <p:cBhvr>
                                        <p:cTn id="17" dur="1" fill="hold">
                                          <p:stCondLst>
                                            <p:cond delay="0"/>
                                          </p:stCondLst>
                                        </p:cTn>
                                        <p:tgtEl>
                                          <p:spTgt spid="10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500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type="lt">
                                    <p:tmAbs val="50"/>
                                  </p:iterate>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103"/>
                                        </p:tgtEl>
                                      </p:cBhvr>
                                    </p:animEffect>
                                    <p:set>
                                      <p:cBhvr>
                                        <p:cTn id="31" dur="1" fill="hold">
                                          <p:stCondLst>
                                            <p:cond delay="499"/>
                                          </p:stCondLst>
                                        </p:cTn>
                                        <p:tgtEl>
                                          <p:spTgt spid="103"/>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102"/>
                                        </p:tgtEl>
                                      </p:cBhvr>
                                    </p:animEffect>
                                    <p:set>
                                      <p:cBhvr>
                                        <p:cTn id="34" dur="1" fill="hold">
                                          <p:stCondLst>
                                            <p:cond delay="499"/>
                                          </p:stCondLst>
                                        </p:cTn>
                                        <p:tgtEl>
                                          <p:spTgt spid="102"/>
                                        </p:tgtEl>
                                        <p:attrNameLst>
                                          <p:attrName>style.visibility</p:attrName>
                                        </p:attrNameLst>
                                      </p:cBhvr>
                                      <p:to>
                                        <p:strVal val="hidden"/>
                                      </p:to>
                                    </p:set>
                                  </p:childTnLst>
                                </p:cTn>
                              </p:par>
                              <p:par>
                                <p:cTn id="35" presetID="10" presetClass="exit" presetSubtype="0" fill="hold" grpId="1" nodeType="withEffect">
                                  <p:stCondLst>
                                    <p:cond delay="0"/>
                                  </p:stCondLst>
                                  <p:iterate type="lt">
                                    <p:tmPct val="0"/>
                                  </p:iterate>
                                  <p:childTnLst>
                                    <p:animEffect transition="out" filter="fade">
                                      <p:cBhvr>
                                        <p:cTn id="36" dur="500"/>
                                        <p:tgtEl>
                                          <p:spTgt spid="104"/>
                                        </p:tgtEl>
                                      </p:cBhvr>
                                    </p:animEffect>
                                    <p:set>
                                      <p:cBhvr>
                                        <p:cTn id="37" dur="1" fill="hold">
                                          <p:stCondLst>
                                            <p:cond delay="499"/>
                                          </p:stCondLst>
                                        </p:cTn>
                                        <p:tgtEl>
                                          <p:spTgt spid="104"/>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29"/>
                                        </p:tgtEl>
                                      </p:cBhvr>
                                    </p:animEffect>
                                    <p:set>
                                      <p:cBhvr>
                                        <p:cTn id="40" dur="1" fill="hold">
                                          <p:stCondLst>
                                            <p:cond delay="499"/>
                                          </p:stCondLst>
                                        </p:cTn>
                                        <p:tgtEl>
                                          <p:spTgt spid="29"/>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iterate type="lt">
                                    <p:tmPct val="0"/>
                                  </p:iterate>
                                  <p:childTnLst>
                                    <p:animEffect transition="out" filter="fade">
                                      <p:cBhvr>
                                        <p:cTn id="44" dur="500"/>
                                        <p:tgtEl>
                                          <p:spTgt spid="30"/>
                                        </p:tgtEl>
                                      </p:cBhvr>
                                    </p:animEffect>
                                    <p:set>
                                      <p:cBhvr>
                                        <p:cTn id="45" dur="1" fill="hold">
                                          <p:stCondLst>
                                            <p:cond delay="499"/>
                                          </p:stCondLst>
                                        </p:cTn>
                                        <p:tgtEl>
                                          <p:spTgt spid="30"/>
                                        </p:tgtEl>
                                        <p:attrNameLst>
                                          <p:attrName>style.visibility</p:attrName>
                                        </p:attrNameLst>
                                      </p:cBhvr>
                                      <p:to>
                                        <p:strVal val="hidden"/>
                                      </p:to>
                                    </p:set>
                                  </p:childTnLst>
                                </p:cTn>
                              </p:par>
                            </p:childTnLst>
                          </p:cTn>
                        </p:par>
                        <p:par>
                          <p:cTn id="46" fill="hold">
                            <p:stCondLst>
                              <p:cond delay="500"/>
                            </p:stCondLst>
                            <p:childTnLst>
                              <p:par>
                                <p:cTn id="47" presetID="10" presetClass="exit" presetSubtype="0" fill="hold" grpId="1" nodeType="afterEffect">
                                  <p:stCondLst>
                                    <p:cond delay="0"/>
                                  </p:stCondLst>
                                  <p:childTnLst>
                                    <p:animEffect transition="out" filter="fade">
                                      <p:cBhvr>
                                        <p:cTn id="48" dur="500"/>
                                        <p:tgtEl>
                                          <p:spTgt spid="101"/>
                                        </p:tgtEl>
                                      </p:cBhvr>
                                    </p:animEffect>
                                    <p:set>
                                      <p:cBhvr>
                                        <p:cTn id="49" dur="1" fill="hold">
                                          <p:stCondLst>
                                            <p:cond delay="499"/>
                                          </p:stCondLst>
                                        </p:cTn>
                                        <p:tgtEl>
                                          <p:spTgt spid="101"/>
                                        </p:tgtEl>
                                        <p:attrNameLst>
                                          <p:attrName>style.visibility</p:attrName>
                                        </p:attrNameLst>
                                      </p:cBhvr>
                                      <p:to>
                                        <p:strVal val="hidden"/>
                                      </p:to>
                                    </p:set>
                                  </p:childTnLst>
                                </p:cTn>
                              </p:par>
                            </p:childTnLst>
                          </p:cTn>
                        </p:par>
                        <p:par>
                          <p:cTn id="50" fill="hold">
                            <p:stCondLst>
                              <p:cond delay="1000"/>
                            </p:stCondLst>
                            <p:childTnLst>
                              <p:par>
                                <p:cTn id="51" presetID="10" presetClass="exit" presetSubtype="0" fill="hold" nodeType="afterEffect">
                                  <p:stCondLst>
                                    <p:cond delay="0"/>
                                  </p:stCondLst>
                                  <p:childTnLst>
                                    <p:animEffect transition="out" filter="fade">
                                      <p:cBhvr>
                                        <p:cTn id="52" dur="500"/>
                                        <p:tgtEl>
                                          <p:spTgt spid="87"/>
                                        </p:tgtEl>
                                      </p:cBhvr>
                                    </p:animEffect>
                                    <p:set>
                                      <p:cBhvr>
                                        <p:cTn id="53" dur="1" fill="hold">
                                          <p:stCondLst>
                                            <p:cond delay="499"/>
                                          </p:stCondLst>
                                        </p:cTn>
                                        <p:tgtEl>
                                          <p:spTgt spid="87"/>
                                        </p:tgtEl>
                                        <p:attrNameLst>
                                          <p:attrName>style.visibility</p:attrName>
                                        </p:attrNameLst>
                                      </p:cBhvr>
                                      <p:to>
                                        <p:strVal val="hidden"/>
                                      </p:to>
                                    </p:set>
                                  </p:childTnLst>
                                </p:cTn>
                              </p:par>
                            </p:childTnLst>
                          </p:cTn>
                        </p:par>
                        <p:par>
                          <p:cTn id="54" fill="hold">
                            <p:stCondLst>
                              <p:cond delay="1500"/>
                            </p:stCondLst>
                            <p:childTnLst>
                              <p:par>
                                <p:cTn id="55" presetID="10" presetClass="exit" presetSubtype="0" fill="hold" grpId="0" nodeType="afterEffect">
                                  <p:stCondLst>
                                    <p:cond delay="0"/>
                                  </p:stCondLst>
                                  <p:childTnLst>
                                    <p:animEffect transition="out" filter="fade">
                                      <p:cBhvr>
                                        <p:cTn id="56" dur="500"/>
                                        <p:tgtEl>
                                          <p:spTgt spid="86"/>
                                        </p:tgtEl>
                                      </p:cBhvr>
                                    </p:animEffect>
                                    <p:set>
                                      <p:cBhvr>
                                        <p:cTn id="57" dur="1" fill="hold">
                                          <p:stCondLst>
                                            <p:cond delay="499"/>
                                          </p:stCondLst>
                                        </p:cTn>
                                        <p:tgtEl>
                                          <p:spTgt spid="86"/>
                                        </p:tgtEl>
                                        <p:attrNameLst>
                                          <p:attrName>style.visibility</p:attrName>
                                        </p:attrNameLst>
                                      </p:cBhvr>
                                      <p:to>
                                        <p:strVal val="hidden"/>
                                      </p:to>
                                    </p:set>
                                  </p:childTnLst>
                                </p:cTn>
                              </p:par>
                            </p:childTnLst>
                          </p:cTn>
                        </p:par>
                        <p:par>
                          <p:cTn id="58" fill="hold">
                            <p:stCondLst>
                              <p:cond delay="2000"/>
                            </p:stCondLst>
                            <p:childTnLst>
                              <p:par>
                                <p:cTn id="59" presetID="10" presetClass="exit" presetSubtype="0" fill="hold" nodeType="afterEffect">
                                  <p:stCondLst>
                                    <p:cond delay="0"/>
                                  </p:stCondLst>
                                  <p:childTnLst>
                                    <p:animEffect transition="out" filter="fade">
                                      <p:cBhvr>
                                        <p:cTn id="60" dur="500"/>
                                        <p:tgtEl>
                                          <p:spTgt spid="85"/>
                                        </p:tgtEl>
                                      </p:cBhvr>
                                    </p:animEffect>
                                    <p:set>
                                      <p:cBhvr>
                                        <p:cTn id="61" dur="1" fill="hold">
                                          <p:stCondLst>
                                            <p:cond delay="499"/>
                                          </p:stCondLst>
                                        </p:cTn>
                                        <p:tgtEl>
                                          <p:spTgt spid="85"/>
                                        </p:tgtEl>
                                        <p:attrNameLst>
                                          <p:attrName>style.visibility</p:attrName>
                                        </p:attrNameLst>
                                      </p:cBhvr>
                                      <p:to>
                                        <p:strVal val="hidden"/>
                                      </p:to>
                                    </p:set>
                                  </p:childTnLst>
                                </p:cTn>
                              </p:par>
                            </p:childTnLst>
                          </p:cTn>
                        </p:par>
                        <p:par>
                          <p:cTn id="62" fill="hold">
                            <p:stCondLst>
                              <p:cond delay="2500"/>
                            </p:stCondLst>
                            <p:childTnLst>
                              <p:par>
                                <p:cTn id="63" presetID="10" presetClass="exit" presetSubtype="0" fill="hold" grpId="0" nodeType="afterEffect">
                                  <p:stCondLst>
                                    <p:cond delay="0"/>
                                  </p:stCondLst>
                                  <p:childTnLst>
                                    <p:animEffect transition="out" filter="fade">
                                      <p:cBhvr>
                                        <p:cTn id="64" dur="500"/>
                                        <p:tgtEl>
                                          <p:spTgt spid="84"/>
                                        </p:tgtEl>
                                      </p:cBhvr>
                                    </p:animEffect>
                                    <p:set>
                                      <p:cBhvr>
                                        <p:cTn id="65" dur="1" fill="hold">
                                          <p:stCondLst>
                                            <p:cond delay="499"/>
                                          </p:stCondLst>
                                        </p:cTn>
                                        <p:tgtEl>
                                          <p:spTgt spid="84"/>
                                        </p:tgtEl>
                                        <p:attrNameLst>
                                          <p:attrName>style.visibility</p:attrName>
                                        </p:attrNameLst>
                                      </p:cBhvr>
                                      <p:to>
                                        <p:strVal val="hidden"/>
                                      </p:to>
                                    </p:set>
                                  </p:childTnLst>
                                </p:cTn>
                              </p:par>
                            </p:childTnLst>
                          </p:cTn>
                        </p:par>
                        <p:par>
                          <p:cTn id="66" fill="hold">
                            <p:stCondLst>
                              <p:cond delay="3000"/>
                            </p:stCondLst>
                            <p:childTnLst>
                              <p:par>
                                <p:cTn id="67" presetID="10" presetClass="exit" presetSubtype="0" fill="hold" nodeType="afterEffect">
                                  <p:stCondLst>
                                    <p:cond delay="0"/>
                                  </p:stCondLst>
                                  <p:childTnLst>
                                    <p:animEffect transition="out" filter="fade">
                                      <p:cBhvr>
                                        <p:cTn id="68" dur="500"/>
                                        <p:tgtEl>
                                          <p:spTgt spid="83"/>
                                        </p:tgtEl>
                                      </p:cBhvr>
                                    </p:animEffect>
                                    <p:set>
                                      <p:cBhvr>
                                        <p:cTn id="69" dur="1" fill="hold">
                                          <p:stCondLst>
                                            <p:cond delay="499"/>
                                          </p:stCondLst>
                                        </p:cTn>
                                        <p:tgtEl>
                                          <p:spTgt spid="83"/>
                                        </p:tgtEl>
                                        <p:attrNameLst>
                                          <p:attrName>style.visibility</p:attrName>
                                        </p:attrNameLst>
                                      </p:cBhvr>
                                      <p:to>
                                        <p:strVal val="hidden"/>
                                      </p:to>
                                    </p:set>
                                  </p:childTnLst>
                                </p:cTn>
                              </p:par>
                            </p:childTnLst>
                          </p:cTn>
                        </p:par>
                        <p:par>
                          <p:cTn id="70" fill="hold">
                            <p:stCondLst>
                              <p:cond delay="3500"/>
                            </p:stCondLst>
                            <p:childTnLst>
                              <p:par>
                                <p:cTn id="71" presetID="10" presetClass="exit" presetSubtype="0" fill="hold" grpId="0" nodeType="afterEffect">
                                  <p:stCondLst>
                                    <p:cond delay="0"/>
                                  </p:stCondLst>
                                  <p:childTnLst>
                                    <p:animEffect transition="out" filter="fade">
                                      <p:cBhvr>
                                        <p:cTn id="72" dur="500"/>
                                        <p:tgtEl>
                                          <p:spTgt spid="82"/>
                                        </p:tgtEl>
                                      </p:cBhvr>
                                    </p:animEffect>
                                    <p:set>
                                      <p:cBhvr>
                                        <p:cTn id="73" dur="1" fill="hold">
                                          <p:stCondLst>
                                            <p:cond delay="499"/>
                                          </p:stCondLst>
                                        </p:cTn>
                                        <p:tgtEl>
                                          <p:spTgt spid="82"/>
                                        </p:tgtEl>
                                        <p:attrNameLst>
                                          <p:attrName>style.visibility</p:attrName>
                                        </p:attrNameLst>
                                      </p:cBhvr>
                                      <p:to>
                                        <p:strVal val="hidden"/>
                                      </p:to>
                                    </p:set>
                                  </p:childTnLst>
                                </p:cTn>
                              </p:par>
                            </p:childTnLst>
                          </p:cTn>
                        </p:par>
                        <p:par>
                          <p:cTn id="74" fill="hold">
                            <p:stCondLst>
                              <p:cond delay="4000"/>
                            </p:stCondLst>
                            <p:childTnLst>
                              <p:par>
                                <p:cTn id="75" presetID="10" presetClass="exit" presetSubtype="0" fill="hold" nodeType="afterEffect">
                                  <p:stCondLst>
                                    <p:cond delay="0"/>
                                  </p:stCondLst>
                                  <p:childTnLst>
                                    <p:animEffect transition="out" filter="fade">
                                      <p:cBhvr>
                                        <p:cTn id="76" dur="500"/>
                                        <p:tgtEl>
                                          <p:spTgt spid="81"/>
                                        </p:tgtEl>
                                      </p:cBhvr>
                                    </p:animEffect>
                                    <p:set>
                                      <p:cBhvr>
                                        <p:cTn id="77" dur="1" fill="hold">
                                          <p:stCondLst>
                                            <p:cond delay="499"/>
                                          </p:stCondLst>
                                        </p:cTn>
                                        <p:tgtEl>
                                          <p:spTgt spid="81"/>
                                        </p:tgtEl>
                                        <p:attrNameLst>
                                          <p:attrName>style.visibility</p:attrName>
                                        </p:attrNameLst>
                                      </p:cBhvr>
                                      <p:to>
                                        <p:strVal val="hidden"/>
                                      </p:to>
                                    </p:set>
                                  </p:childTnLst>
                                </p:cTn>
                              </p:par>
                            </p:childTnLst>
                          </p:cTn>
                        </p:par>
                        <p:par>
                          <p:cTn id="78" fill="hold">
                            <p:stCondLst>
                              <p:cond delay="4500"/>
                            </p:stCondLst>
                            <p:childTnLst>
                              <p:par>
                                <p:cTn id="79" presetID="10" presetClass="exit" presetSubtype="0" fill="hold" grpId="0" nodeType="afterEffect">
                                  <p:stCondLst>
                                    <p:cond delay="0"/>
                                  </p:stCondLst>
                                  <p:childTnLst>
                                    <p:animEffect transition="out" filter="fade">
                                      <p:cBhvr>
                                        <p:cTn id="80" dur="500"/>
                                        <p:tgtEl>
                                          <p:spTgt spid="80"/>
                                        </p:tgtEl>
                                      </p:cBhvr>
                                    </p:animEffect>
                                    <p:set>
                                      <p:cBhvr>
                                        <p:cTn id="81" dur="1" fill="hold">
                                          <p:stCondLst>
                                            <p:cond delay="499"/>
                                          </p:stCondLst>
                                        </p:cTn>
                                        <p:tgtEl>
                                          <p:spTgt spid="80"/>
                                        </p:tgtEl>
                                        <p:attrNameLst>
                                          <p:attrName>style.visibility</p:attrName>
                                        </p:attrNameLst>
                                      </p:cBhvr>
                                      <p:to>
                                        <p:strVal val="hidden"/>
                                      </p:to>
                                    </p:set>
                                  </p:childTnLst>
                                </p:cTn>
                              </p:par>
                              <p:par>
                                <p:cTn id="82" presetID="10" presetClass="exit" presetSubtype="0" fill="hold" grpId="0" nodeType="withEffect">
                                  <p:stCondLst>
                                    <p:cond delay="0"/>
                                  </p:stCondLst>
                                  <p:childTnLst>
                                    <p:animEffect transition="out" filter="fade">
                                      <p:cBhvr>
                                        <p:cTn id="83" dur="500"/>
                                        <p:tgtEl>
                                          <p:spTgt spid="74"/>
                                        </p:tgtEl>
                                      </p:cBhvr>
                                    </p:animEffect>
                                    <p:set>
                                      <p:cBhvr>
                                        <p:cTn id="84" dur="1" fill="hold">
                                          <p:stCondLst>
                                            <p:cond delay="499"/>
                                          </p:stCondLst>
                                        </p:cTn>
                                        <p:tgtEl>
                                          <p:spTgt spid="74"/>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67"/>
                                        </p:tgtEl>
                                      </p:cBhvr>
                                    </p:animEffect>
                                    <p:set>
                                      <p:cBhvr>
                                        <p:cTn id="87" dur="1" fill="hold">
                                          <p:stCondLst>
                                            <p:cond delay="499"/>
                                          </p:stCondLst>
                                        </p:cTn>
                                        <p:tgtEl>
                                          <p:spTgt spid="67"/>
                                        </p:tgtEl>
                                        <p:attrNameLst>
                                          <p:attrName>style.visibility</p:attrName>
                                        </p:attrNameLst>
                                      </p:cBhvr>
                                      <p:to>
                                        <p:strVal val="hidden"/>
                                      </p:to>
                                    </p:set>
                                  </p:childTnLst>
                                </p:cTn>
                              </p:par>
                              <p:par>
                                <p:cTn id="88" presetID="10" presetClass="exit" presetSubtype="0" fill="hold" grpId="0" nodeType="withEffect">
                                  <p:stCondLst>
                                    <p:cond delay="0"/>
                                  </p:stCondLst>
                                  <p:childTnLst>
                                    <p:animEffect transition="out" filter="fade">
                                      <p:cBhvr>
                                        <p:cTn id="89" dur="500"/>
                                        <p:tgtEl>
                                          <p:spTgt spid="72"/>
                                        </p:tgtEl>
                                      </p:cBhvr>
                                    </p:animEffect>
                                    <p:set>
                                      <p:cBhvr>
                                        <p:cTn id="90" dur="1" fill="hold">
                                          <p:stCondLst>
                                            <p:cond delay="499"/>
                                          </p:stCondLst>
                                        </p:cTn>
                                        <p:tgtEl>
                                          <p:spTgt spid="72"/>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66"/>
                                        </p:tgtEl>
                                      </p:cBhvr>
                                    </p:animEffect>
                                    <p:set>
                                      <p:cBhvr>
                                        <p:cTn id="93" dur="1" fill="hold">
                                          <p:stCondLst>
                                            <p:cond delay="499"/>
                                          </p:stCondLst>
                                        </p:cTn>
                                        <p:tgtEl>
                                          <p:spTgt spid="66"/>
                                        </p:tgtEl>
                                        <p:attrNameLst>
                                          <p:attrName>style.visibility</p:attrName>
                                        </p:attrNameLst>
                                      </p:cBhvr>
                                      <p:to>
                                        <p:strVal val="hidden"/>
                                      </p:to>
                                    </p:set>
                                  </p:childTnLst>
                                </p:cTn>
                              </p:par>
                              <p:par>
                                <p:cTn id="94" presetID="10" presetClass="exit" presetSubtype="0" fill="hold" grpId="0" nodeType="withEffect">
                                  <p:stCondLst>
                                    <p:cond delay="0"/>
                                  </p:stCondLst>
                                  <p:childTnLst>
                                    <p:animEffect transition="out" filter="fade">
                                      <p:cBhvr>
                                        <p:cTn id="95" dur="500"/>
                                        <p:tgtEl>
                                          <p:spTgt spid="71"/>
                                        </p:tgtEl>
                                      </p:cBhvr>
                                    </p:animEffect>
                                    <p:set>
                                      <p:cBhvr>
                                        <p:cTn id="96" dur="1" fill="hold">
                                          <p:stCondLst>
                                            <p:cond delay="499"/>
                                          </p:stCondLst>
                                        </p:cTn>
                                        <p:tgtEl>
                                          <p:spTgt spid="71"/>
                                        </p:tgtEl>
                                        <p:attrNameLst>
                                          <p:attrName>style.visibility</p:attrName>
                                        </p:attrNameLst>
                                      </p:cBhvr>
                                      <p:to>
                                        <p:strVal val="hidden"/>
                                      </p:to>
                                    </p:set>
                                  </p:childTnLst>
                                </p:cTn>
                              </p:par>
                              <p:par>
                                <p:cTn id="97" presetID="10" presetClass="exit" presetSubtype="0" fill="hold" grpId="0" nodeType="withEffect">
                                  <p:stCondLst>
                                    <p:cond delay="0"/>
                                  </p:stCondLst>
                                  <p:childTnLst>
                                    <p:animEffect transition="out" filter="fade">
                                      <p:cBhvr>
                                        <p:cTn id="98" dur="500"/>
                                        <p:tgtEl>
                                          <p:spTgt spid="31"/>
                                        </p:tgtEl>
                                      </p:cBhvr>
                                    </p:animEffect>
                                    <p:set>
                                      <p:cBhvr>
                                        <p:cTn id="99" dur="1" fill="hold">
                                          <p:stCondLst>
                                            <p:cond delay="499"/>
                                          </p:stCondLst>
                                        </p:cTn>
                                        <p:tgtEl>
                                          <p:spTgt spid="31"/>
                                        </p:tgtEl>
                                        <p:attrNameLst>
                                          <p:attrName>style.visibility</p:attrName>
                                        </p:attrNameLst>
                                      </p:cBhvr>
                                      <p:to>
                                        <p:strVal val="hidden"/>
                                      </p:to>
                                    </p:set>
                                  </p:childTnLst>
                                </p:cTn>
                              </p:par>
                              <p:par>
                                <p:cTn id="100" presetID="10" presetClass="entr" presetSubtype="0" fill="hold" grpId="0" nodeType="withEffect">
                                  <p:stCondLst>
                                    <p:cond delay="0"/>
                                  </p:stCondLst>
                                  <p:childTnLst>
                                    <p:set>
                                      <p:cBhvr>
                                        <p:cTn id="101" dur="1" fill="hold">
                                          <p:stCondLst>
                                            <p:cond delay="0"/>
                                          </p:stCondLst>
                                        </p:cTn>
                                        <p:tgtEl>
                                          <p:spTgt spid="32"/>
                                        </p:tgtEl>
                                        <p:attrNameLst>
                                          <p:attrName>style.visibility</p:attrName>
                                        </p:attrNameLst>
                                      </p:cBhvr>
                                      <p:to>
                                        <p:strVal val="visible"/>
                                      </p:to>
                                    </p:set>
                                    <p:animEffect transition="in" filter="fade">
                                      <p:cBhvr>
                                        <p:cTn id="102" dur="500"/>
                                        <p:tgtEl>
                                          <p:spTgt spid="32"/>
                                        </p:tgtEl>
                                      </p:cBhvr>
                                    </p:animEffect>
                                  </p:childTnLst>
                                </p:cTn>
                              </p:par>
                              <p:par>
                                <p:cTn id="103" presetID="42" presetClass="path" presetSubtype="0" accel="50000" decel="50000" fill="hold" grpId="1" nodeType="withEffect">
                                  <p:stCondLst>
                                    <p:cond delay="0"/>
                                  </p:stCondLst>
                                  <p:childTnLst>
                                    <p:animMotion origin="layout" path="M 8.33333E-7 1.85185E-6 L 8.33333E-7 -0.13079 " pathEditMode="relative" rAng="0" ptsTypes="AA">
                                      <p:cBhvr>
                                        <p:cTn id="104" dur="2000" fill="hold"/>
                                        <p:tgtEl>
                                          <p:spTgt spid="79"/>
                                        </p:tgtEl>
                                        <p:attrNameLst>
                                          <p:attrName>ppt_x</p:attrName>
                                          <p:attrName>ppt_y</p:attrName>
                                        </p:attrNameLst>
                                      </p:cBhvr>
                                      <p:rCtr x="0" y="-6551"/>
                                    </p:animMotion>
                                  </p:childTnLst>
                                </p:cTn>
                              </p:par>
                              <p:par>
                                <p:cTn id="105" presetID="42" presetClass="path" presetSubtype="0" accel="50000" decel="50000" fill="hold" nodeType="withEffect">
                                  <p:stCondLst>
                                    <p:cond delay="0"/>
                                  </p:stCondLst>
                                  <p:childTnLst>
                                    <p:animMotion origin="layout" path="M 2.08333E-7 3.7037E-7 L 2.08333E-7 -0.13611 " pathEditMode="relative" rAng="0" ptsTypes="AA">
                                      <p:cBhvr>
                                        <p:cTn id="106" dur="2000" fill="hold"/>
                                        <p:tgtEl>
                                          <p:spTgt spid="73"/>
                                        </p:tgtEl>
                                        <p:attrNameLst>
                                          <p:attrName>ppt_x</p:attrName>
                                          <p:attrName>ppt_y</p:attrName>
                                        </p:attrNameLst>
                                      </p:cBhvr>
                                      <p:rCtr x="0" y="-68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71" grpId="0" animBg="1"/>
      <p:bldP spid="72" grpId="0" animBg="1"/>
      <p:bldP spid="74" grpId="0" animBg="1"/>
      <p:bldP spid="79" grpId="1" animBg="1"/>
      <p:bldP spid="80" grpId="0" animBg="1"/>
      <p:bldP spid="82" grpId="0" animBg="1"/>
      <p:bldP spid="84" grpId="0" animBg="1"/>
      <p:bldP spid="86" grpId="0" animBg="1"/>
      <p:bldP spid="101" grpId="0" animBg="1"/>
      <p:bldP spid="101" grpId="1" animBg="1"/>
      <p:bldP spid="102" grpId="0" animBg="1"/>
      <p:bldP spid="102" grpId="1" animBg="1"/>
      <p:bldP spid="103" grpId="0"/>
      <p:bldP spid="103" grpId="1"/>
      <p:bldP spid="104" grpId="0"/>
      <p:bldP spid="104" grpId="1"/>
      <p:bldP spid="29" grpId="0"/>
      <p:bldP spid="29" grpId="1"/>
      <p:bldP spid="30" grpId="0"/>
      <p:bldP spid="30"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כותרת 1">
            <a:extLst>
              <a:ext uri="{FF2B5EF4-FFF2-40B4-BE49-F238E27FC236}">
                <a16:creationId xmlns:a16="http://schemas.microsoft.com/office/drawing/2014/main" id="{5D5D8CB6-09A3-4AEE-ACF1-EA060213C363}"/>
              </a:ext>
            </a:extLst>
          </p:cNvPr>
          <p:cNvSpPr txBox="1">
            <a:spLocks/>
          </p:cNvSpPr>
          <p:nvPr/>
        </p:nvSpPr>
        <p:spPr>
          <a:xfrm>
            <a:off x="673486" y="660871"/>
            <a:ext cx="5536814" cy="541715"/>
          </a:xfrm>
          <a:prstGeom prst="rect">
            <a:avLst/>
          </a:prstGeom>
        </p:spPr>
        <p:txBody>
          <a:bodyPr vert="horz" lIns="91440" tIns="45720" rIns="91440" bIns="45720" rtlCol="0" anchor="t">
            <a:normAutofit fontScale="90000" lnSpcReduction="10000"/>
          </a:bodyPr>
          <a:lst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r>
              <a:rPr lang="en-US" dirty="0"/>
              <a:t>TLS Handshake Detailed </a:t>
            </a:r>
            <a:endParaRPr lang="he-IL" dirty="0"/>
          </a:p>
        </p:txBody>
      </p:sp>
      <p:cxnSp>
        <p:nvCxnSpPr>
          <p:cNvPr id="27" name="Straight Connector 26">
            <a:extLst>
              <a:ext uri="{FF2B5EF4-FFF2-40B4-BE49-F238E27FC236}">
                <a16:creationId xmlns:a16="http://schemas.microsoft.com/office/drawing/2014/main" id="{12D14054-3AE5-40F0-8894-148B04526C1B}"/>
              </a:ext>
            </a:extLst>
          </p:cNvPr>
          <p:cNvCxnSpPr>
            <a:cxnSpLocks/>
          </p:cNvCxnSpPr>
          <p:nvPr/>
        </p:nvCxnSpPr>
        <p:spPr>
          <a:xfrm>
            <a:off x="3059545" y="1958180"/>
            <a:ext cx="0" cy="4607720"/>
          </a:xfrm>
          <a:prstGeom prst="line">
            <a:avLst/>
          </a:prstGeom>
          <a:effectLst>
            <a:glow rad="139700">
              <a:schemeClr val="accent6">
                <a:satMod val="175000"/>
                <a:alpha val="40000"/>
              </a:schemeClr>
            </a:glow>
          </a:effectLst>
        </p:spPr>
        <p:style>
          <a:lnRef idx="1">
            <a:schemeClr val="accent2"/>
          </a:lnRef>
          <a:fillRef idx="0">
            <a:schemeClr val="accent2"/>
          </a:fillRef>
          <a:effectRef idx="0">
            <a:schemeClr val="accent2"/>
          </a:effectRef>
          <a:fontRef idx="minor">
            <a:schemeClr val="tx1"/>
          </a:fontRef>
        </p:style>
      </p:cxnSp>
      <p:cxnSp>
        <p:nvCxnSpPr>
          <p:cNvPr id="29" name="Straight Connector 28">
            <a:extLst>
              <a:ext uri="{FF2B5EF4-FFF2-40B4-BE49-F238E27FC236}">
                <a16:creationId xmlns:a16="http://schemas.microsoft.com/office/drawing/2014/main" id="{0FFB302A-C55E-4F91-8942-9463FC2D8C0B}"/>
              </a:ext>
            </a:extLst>
          </p:cNvPr>
          <p:cNvCxnSpPr>
            <a:cxnSpLocks/>
          </p:cNvCxnSpPr>
          <p:nvPr/>
        </p:nvCxnSpPr>
        <p:spPr>
          <a:xfrm>
            <a:off x="6703291" y="1958180"/>
            <a:ext cx="0" cy="4607720"/>
          </a:xfrm>
          <a:prstGeom prst="line">
            <a:avLst/>
          </a:prstGeom>
          <a:effectLst>
            <a:glow rad="139700">
              <a:schemeClr val="accent6">
                <a:satMod val="175000"/>
                <a:alpha val="40000"/>
              </a:schemeClr>
            </a:glow>
          </a:effectLst>
        </p:spPr>
        <p:style>
          <a:lnRef idx="1">
            <a:schemeClr val="accent2"/>
          </a:lnRef>
          <a:fillRef idx="0">
            <a:schemeClr val="accent2"/>
          </a:fillRef>
          <a:effectRef idx="0">
            <a:schemeClr val="accent2"/>
          </a:effectRef>
          <a:fontRef idx="minor">
            <a:schemeClr val="tx1"/>
          </a:fontRef>
        </p:style>
      </p:cxnSp>
      <p:sp>
        <p:nvSpPr>
          <p:cNvPr id="31" name="TextBox 30">
            <a:extLst>
              <a:ext uri="{FF2B5EF4-FFF2-40B4-BE49-F238E27FC236}">
                <a16:creationId xmlns:a16="http://schemas.microsoft.com/office/drawing/2014/main" id="{421B1E5F-CB2C-4981-B2D8-C7A1201F369B}"/>
              </a:ext>
            </a:extLst>
          </p:cNvPr>
          <p:cNvSpPr txBox="1"/>
          <p:nvPr/>
        </p:nvSpPr>
        <p:spPr>
          <a:xfrm>
            <a:off x="2665269" y="1588848"/>
            <a:ext cx="1025236" cy="369332"/>
          </a:xfrm>
          <a:prstGeom prst="rect">
            <a:avLst/>
          </a:prstGeom>
          <a:noFill/>
        </p:spPr>
        <p:txBody>
          <a:bodyPr wrap="square" rtlCol="0">
            <a:spAutoFit/>
          </a:bodyPr>
          <a:lstStyle/>
          <a:p>
            <a:r>
              <a:rPr lang="en-US" dirty="0"/>
              <a:t>Client</a:t>
            </a:r>
            <a:endParaRPr lang="en-IL" dirty="0"/>
          </a:p>
        </p:txBody>
      </p:sp>
      <p:sp>
        <p:nvSpPr>
          <p:cNvPr id="32" name="TextBox 31">
            <a:extLst>
              <a:ext uri="{FF2B5EF4-FFF2-40B4-BE49-F238E27FC236}">
                <a16:creationId xmlns:a16="http://schemas.microsoft.com/office/drawing/2014/main" id="{5A7DAA68-1AB7-411C-9DCC-BD62F6683147}"/>
              </a:ext>
            </a:extLst>
          </p:cNvPr>
          <p:cNvSpPr txBox="1"/>
          <p:nvPr/>
        </p:nvSpPr>
        <p:spPr>
          <a:xfrm>
            <a:off x="6309014" y="1588848"/>
            <a:ext cx="1025236" cy="369332"/>
          </a:xfrm>
          <a:prstGeom prst="rect">
            <a:avLst/>
          </a:prstGeom>
          <a:noFill/>
        </p:spPr>
        <p:txBody>
          <a:bodyPr wrap="square" rtlCol="0">
            <a:spAutoFit/>
          </a:bodyPr>
          <a:lstStyle/>
          <a:p>
            <a:r>
              <a:rPr lang="en-US" dirty="0"/>
              <a:t>Server</a:t>
            </a:r>
            <a:endParaRPr lang="en-IL" dirty="0"/>
          </a:p>
        </p:txBody>
      </p:sp>
      <p:cxnSp>
        <p:nvCxnSpPr>
          <p:cNvPr id="38" name="Straight Arrow Connector 37">
            <a:extLst>
              <a:ext uri="{FF2B5EF4-FFF2-40B4-BE49-F238E27FC236}">
                <a16:creationId xmlns:a16="http://schemas.microsoft.com/office/drawing/2014/main" id="{A1E5F2E5-4CE4-4178-B8A4-16B672855C46}"/>
              </a:ext>
            </a:extLst>
          </p:cNvPr>
          <p:cNvCxnSpPr>
            <a:cxnSpLocks/>
          </p:cNvCxnSpPr>
          <p:nvPr/>
        </p:nvCxnSpPr>
        <p:spPr>
          <a:xfrm>
            <a:off x="3059545" y="2331217"/>
            <a:ext cx="3632198" cy="22053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39" name="Rectangle: Rounded Corners 38">
            <a:extLst>
              <a:ext uri="{FF2B5EF4-FFF2-40B4-BE49-F238E27FC236}">
                <a16:creationId xmlns:a16="http://schemas.microsoft.com/office/drawing/2014/main" id="{5F568BE9-9086-4569-AC6E-A7925DC3C3D0}"/>
              </a:ext>
            </a:extLst>
          </p:cNvPr>
          <p:cNvSpPr/>
          <p:nvPr/>
        </p:nvSpPr>
        <p:spPr>
          <a:xfrm>
            <a:off x="1028709" y="2187702"/>
            <a:ext cx="1893572" cy="327160"/>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Client Hello</a:t>
            </a:r>
            <a:endParaRPr lang="en-IL" sz="1600" dirty="0"/>
          </a:p>
        </p:txBody>
      </p:sp>
      <p:sp>
        <p:nvSpPr>
          <p:cNvPr id="14" name="Oval 13">
            <a:extLst>
              <a:ext uri="{FF2B5EF4-FFF2-40B4-BE49-F238E27FC236}">
                <a16:creationId xmlns:a16="http://schemas.microsoft.com/office/drawing/2014/main" id="{99C0EBD7-59AD-48FB-A541-B29B13CC5A6D}"/>
              </a:ext>
            </a:extLst>
          </p:cNvPr>
          <p:cNvSpPr/>
          <p:nvPr/>
        </p:nvSpPr>
        <p:spPr>
          <a:xfrm>
            <a:off x="923137" y="2080424"/>
            <a:ext cx="2104715" cy="541715"/>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he-IL" dirty="0"/>
          </a:p>
        </p:txBody>
      </p:sp>
    </p:spTree>
    <p:extLst>
      <p:ext uri="{BB962C8B-B14F-4D97-AF65-F5344CB8AC3E}">
        <p14:creationId xmlns:p14="http://schemas.microsoft.com/office/powerpoint/2010/main" val="766391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5AC7D1-EAA9-48F5-B509-60A7F50BF70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D6320AF9-619A-4175-865B-5663E1AEF4C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63B6EC6-D752-4EE7-908B-F8F19E8C7FE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FECD4E8-AD3E-4228-82A2-9461958EA94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A032553A-72E8-4B0D-8405-FF9771C9AF0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1F9D6ACB-2FF4-49F9-978A-E0D5327FC6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Shape 27">
            <a:extLst>
              <a:ext uri="{FF2B5EF4-FFF2-40B4-BE49-F238E27FC236}">
                <a16:creationId xmlns:a16="http://schemas.microsoft.com/office/drawing/2014/main" id="{A5EC319D-0FEA-4B95-A3EA-01E35672C9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כותרת 1">
            <a:extLst>
              <a:ext uri="{FF2B5EF4-FFF2-40B4-BE49-F238E27FC236}">
                <a16:creationId xmlns:a16="http://schemas.microsoft.com/office/drawing/2014/main" id="{6DA33D76-5B86-40A0-AEC8-D0C7D7E2D804}"/>
              </a:ext>
            </a:extLst>
          </p:cNvPr>
          <p:cNvSpPr txBox="1">
            <a:spLocks/>
          </p:cNvSpPr>
          <p:nvPr/>
        </p:nvSpPr>
        <p:spPr>
          <a:xfrm>
            <a:off x="7205176" y="348249"/>
            <a:ext cx="5010277" cy="1123398"/>
          </a:xfrm>
          <a:prstGeom prst="rect">
            <a:avLst/>
          </a:prstGeom>
        </p:spPr>
        <p:txBody>
          <a:bodyPr vert="horz" lIns="91440" tIns="45720" rIns="91440" bIns="45720" rtlCol="0" anchor="ctr">
            <a:normAutofit/>
          </a:bodyPr>
          <a:lst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rtl="0"/>
            <a:r>
              <a:rPr lang="en-US" dirty="0">
                <a:solidFill>
                  <a:srgbClr val="FFFFFF"/>
                </a:solidFill>
              </a:rPr>
              <a:t>Cipher Suits</a:t>
            </a:r>
            <a:endParaRPr lang="he-IL" dirty="0">
              <a:solidFill>
                <a:srgbClr val="FFFFFF"/>
              </a:solidFill>
            </a:endParaRPr>
          </a:p>
        </p:txBody>
      </p:sp>
      <p:sp>
        <p:nvSpPr>
          <p:cNvPr id="27" name="מציין מיקום תוכן 2">
            <a:extLst>
              <a:ext uri="{FF2B5EF4-FFF2-40B4-BE49-F238E27FC236}">
                <a16:creationId xmlns:a16="http://schemas.microsoft.com/office/drawing/2014/main" id="{BBEC3B85-C1C7-44B4-8F8D-ACBD390A3C63}"/>
              </a:ext>
            </a:extLst>
          </p:cNvPr>
          <p:cNvSpPr txBox="1">
            <a:spLocks/>
          </p:cNvSpPr>
          <p:nvPr/>
        </p:nvSpPr>
        <p:spPr>
          <a:xfrm>
            <a:off x="7210852" y="1427329"/>
            <a:ext cx="4761633" cy="4353488"/>
          </a:xfrm>
          <a:prstGeom prst="rect">
            <a:avLst/>
          </a:prstGeom>
        </p:spPr>
        <p:txBody>
          <a:bodyPr vert="horz" lIns="91440" tIns="45720" rIns="91440" bIns="45720" rtlCol="0" anchor="t">
            <a:normAutofit/>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l" rtl="0">
              <a:lnSpc>
                <a:spcPct val="150000"/>
              </a:lnSpc>
              <a:buNone/>
            </a:pPr>
            <a:r>
              <a:rPr lang="en-US" dirty="0">
                <a:solidFill>
                  <a:srgbClr val="FFFFFF"/>
                </a:solidFill>
              </a:rPr>
              <a:t>The TLS handshake starts with the client sending a “Client Hello” message containing (amongst other things..) a variety of cipher suits to chose from.</a:t>
            </a:r>
          </a:p>
          <a:p>
            <a:pPr marL="0" indent="0" algn="l" rtl="0">
              <a:lnSpc>
                <a:spcPct val="150000"/>
              </a:lnSpc>
              <a:buNone/>
            </a:pPr>
            <a:r>
              <a:rPr lang="en-US" dirty="0">
                <a:solidFill>
                  <a:srgbClr val="FFFFFF"/>
                </a:solidFill>
              </a:rPr>
              <a:t>A cipher suite is a set of algorithms (key exchange, bulk encryption, and a message authentication code) that help secure a network connection that uses TLS</a:t>
            </a:r>
          </a:p>
          <a:p>
            <a:pPr marL="0" indent="0" algn="l" rtl="0">
              <a:buNone/>
            </a:pPr>
            <a:endParaRPr lang="en-US" dirty="0">
              <a:solidFill>
                <a:srgbClr val="FFFFFF"/>
              </a:solidFill>
            </a:endParaRPr>
          </a:p>
          <a:p>
            <a:pPr marL="0" indent="0" algn="l" rtl="0">
              <a:buNone/>
            </a:pPr>
            <a:endParaRPr lang="en-US" dirty="0">
              <a:solidFill>
                <a:srgbClr val="FFFFFF"/>
              </a:solidFill>
            </a:endParaRPr>
          </a:p>
          <a:p>
            <a:pPr marL="0" indent="0" algn="l" rtl="0">
              <a:buNone/>
            </a:pPr>
            <a:endParaRPr lang="en-US" b="0" i="1" dirty="0">
              <a:solidFill>
                <a:srgbClr val="FFFFFF"/>
              </a:solidFill>
              <a:latin typeface="Cambria Math" panose="02040503050406030204" pitchFamily="18" charset="0"/>
            </a:endParaRPr>
          </a:p>
          <a:p>
            <a:pPr marL="0" indent="0" algn="l" rtl="0">
              <a:buNone/>
            </a:pPr>
            <a:endParaRPr lang="en-US" dirty="0">
              <a:solidFill>
                <a:srgbClr val="FFFFFF"/>
              </a:solidFill>
            </a:endParaRPr>
          </a:p>
          <a:p>
            <a:pPr marL="0" indent="0" algn="l" rtl="0">
              <a:buNone/>
            </a:pPr>
            <a:endParaRPr lang="en-US" dirty="0">
              <a:solidFill>
                <a:srgbClr val="FFFFFF"/>
              </a:solidFill>
            </a:endParaRPr>
          </a:p>
        </p:txBody>
      </p:sp>
      <p:pic>
        <p:nvPicPr>
          <p:cNvPr id="17" name="Picture 16">
            <a:extLst>
              <a:ext uri="{FF2B5EF4-FFF2-40B4-BE49-F238E27FC236}">
                <a16:creationId xmlns:a16="http://schemas.microsoft.com/office/drawing/2014/main" id="{1D8F8EF8-83D6-4E06-B0CF-328474B35D86}"/>
              </a:ext>
            </a:extLst>
          </p:cNvPr>
          <p:cNvPicPr>
            <a:picLocks noChangeAspect="1"/>
          </p:cNvPicPr>
          <p:nvPr/>
        </p:nvPicPr>
        <p:blipFill>
          <a:blip r:embed="rId3"/>
          <a:stretch>
            <a:fillRect/>
          </a:stretch>
        </p:blipFill>
        <p:spPr>
          <a:xfrm>
            <a:off x="117668" y="348249"/>
            <a:ext cx="4502863" cy="4264514"/>
          </a:xfrm>
          <a:prstGeom prst="rect">
            <a:avLst/>
          </a:prstGeom>
        </p:spPr>
      </p:pic>
      <p:pic>
        <p:nvPicPr>
          <p:cNvPr id="4" name="Picture 3">
            <a:extLst>
              <a:ext uri="{FF2B5EF4-FFF2-40B4-BE49-F238E27FC236}">
                <a16:creationId xmlns:a16="http://schemas.microsoft.com/office/drawing/2014/main" id="{62B3D932-9FC8-4939-B2C2-E31CD3FEB266}"/>
              </a:ext>
            </a:extLst>
          </p:cNvPr>
          <p:cNvPicPr>
            <a:picLocks noChangeAspect="1"/>
          </p:cNvPicPr>
          <p:nvPr/>
        </p:nvPicPr>
        <p:blipFill>
          <a:blip r:embed="rId4"/>
          <a:stretch>
            <a:fillRect/>
          </a:stretch>
        </p:blipFill>
        <p:spPr>
          <a:xfrm>
            <a:off x="490670" y="5012627"/>
            <a:ext cx="4121469" cy="768190"/>
          </a:xfrm>
          <a:prstGeom prst="rect">
            <a:avLst/>
          </a:prstGeom>
        </p:spPr>
      </p:pic>
    </p:spTree>
    <p:extLst>
      <p:ext uri="{BB962C8B-B14F-4D97-AF65-F5344CB8AC3E}">
        <p14:creationId xmlns:p14="http://schemas.microsoft.com/office/powerpoint/2010/main" val="3025346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כותרת 1">
            <a:extLst>
              <a:ext uri="{FF2B5EF4-FFF2-40B4-BE49-F238E27FC236}">
                <a16:creationId xmlns:a16="http://schemas.microsoft.com/office/drawing/2014/main" id="{5D5D8CB6-09A3-4AEE-ACF1-EA060213C363}"/>
              </a:ext>
            </a:extLst>
          </p:cNvPr>
          <p:cNvSpPr txBox="1">
            <a:spLocks/>
          </p:cNvSpPr>
          <p:nvPr/>
        </p:nvSpPr>
        <p:spPr>
          <a:xfrm>
            <a:off x="673486" y="660871"/>
            <a:ext cx="5536814" cy="541715"/>
          </a:xfrm>
          <a:prstGeom prst="rect">
            <a:avLst/>
          </a:prstGeom>
        </p:spPr>
        <p:txBody>
          <a:bodyPr vert="horz" lIns="91440" tIns="45720" rIns="91440" bIns="45720" rtlCol="0" anchor="t">
            <a:normAutofit fontScale="90000" lnSpcReduction="10000"/>
          </a:bodyPr>
          <a:lst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r>
              <a:rPr lang="en-US" dirty="0"/>
              <a:t>TLS Handshake Detailed </a:t>
            </a:r>
            <a:endParaRPr lang="he-IL" dirty="0"/>
          </a:p>
        </p:txBody>
      </p:sp>
      <p:cxnSp>
        <p:nvCxnSpPr>
          <p:cNvPr id="23" name="Straight Connector 22">
            <a:extLst>
              <a:ext uri="{FF2B5EF4-FFF2-40B4-BE49-F238E27FC236}">
                <a16:creationId xmlns:a16="http://schemas.microsoft.com/office/drawing/2014/main" id="{B3E7520E-73C0-4A08-8DB4-259B5C2D6C06}"/>
              </a:ext>
            </a:extLst>
          </p:cNvPr>
          <p:cNvCxnSpPr>
            <a:cxnSpLocks/>
          </p:cNvCxnSpPr>
          <p:nvPr/>
        </p:nvCxnSpPr>
        <p:spPr>
          <a:xfrm>
            <a:off x="3059545" y="1958180"/>
            <a:ext cx="0" cy="4607720"/>
          </a:xfrm>
          <a:prstGeom prst="line">
            <a:avLst/>
          </a:prstGeom>
          <a:effectLst>
            <a:glow rad="139700">
              <a:schemeClr val="accent6">
                <a:satMod val="175000"/>
                <a:alpha val="40000"/>
              </a:schemeClr>
            </a:glow>
          </a:effectLst>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253EC68E-F4ED-41EA-94E0-CAE84E702A03}"/>
              </a:ext>
            </a:extLst>
          </p:cNvPr>
          <p:cNvCxnSpPr>
            <a:cxnSpLocks/>
          </p:cNvCxnSpPr>
          <p:nvPr/>
        </p:nvCxnSpPr>
        <p:spPr>
          <a:xfrm>
            <a:off x="6703291" y="1958180"/>
            <a:ext cx="0" cy="4607720"/>
          </a:xfrm>
          <a:prstGeom prst="line">
            <a:avLst/>
          </a:prstGeom>
          <a:effectLst>
            <a:glow rad="139700">
              <a:schemeClr val="accent6">
                <a:satMod val="175000"/>
                <a:alpha val="40000"/>
              </a:schemeClr>
            </a:glow>
          </a:effectLst>
        </p:spPr>
        <p:style>
          <a:lnRef idx="1">
            <a:schemeClr val="accent2"/>
          </a:lnRef>
          <a:fillRef idx="0">
            <a:schemeClr val="accent2"/>
          </a:fillRef>
          <a:effectRef idx="0">
            <a:schemeClr val="accent2"/>
          </a:effectRef>
          <a:fontRef idx="minor">
            <a:schemeClr val="tx1"/>
          </a:fontRef>
        </p:style>
      </p:cxnSp>
      <p:sp>
        <p:nvSpPr>
          <p:cNvPr id="26" name="TextBox 25">
            <a:extLst>
              <a:ext uri="{FF2B5EF4-FFF2-40B4-BE49-F238E27FC236}">
                <a16:creationId xmlns:a16="http://schemas.microsoft.com/office/drawing/2014/main" id="{9A2B4A7A-FE8C-49D1-BF62-D65E3006251E}"/>
              </a:ext>
            </a:extLst>
          </p:cNvPr>
          <p:cNvSpPr txBox="1"/>
          <p:nvPr/>
        </p:nvSpPr>
        <p:spPr>
          <a:xfrm>
            <a:off x="2665269" y="1588848"/>
            <a:ext cx="1025236" cy="369332"/>
          </a:xfrm>
          <a:prstGeom prst="rect">
            <a:avLst/>
          </a:prstGeom>
          <a:noFill/>
        </p:spPr>
        <p:txBody>
          <a:bodyPr wrap="square" rtlCol="0">
            <a:spAutoFit/>
          </a:bodyPr>
          <a:lstStyle/>
          <a:p>
            <a:r>
              <a:rPr lang="en-US" dirty="0"/>
              <a:t>Client</a:t>
            </a:r>
            <a:endParaRPr lang="en-IL" dirty="0"/>
          </a:p>
        </p:txBody>
      </p:sp>
      <p:sp>
        <p:nvSpPr>
          <p:cNvPr id="27" name="TextBox 26">
            <a:extLst>
              <a:ext uri="{FF2B5EF4-FFF2-40B4-BE49-F238E27FC236}">
                <a16:creationId xmlns:a16="http://schemas.microsoft.com/office/drawing/2014/main" id="{95EA5065-10B3-45BF-8CF2-450924BAFA90}"/>
              </a:ext>
            </a:extLst>
          </p:cNvPr>
          <p:cNvSpPr txBox="1"/>
          <p:nvPr/>
        </p:nvSpPr>
        <p:spPr>
          <a:xfrm>
            <a:off x="6309014" y="1588848"/>
            <a:ext cx="1025236" cy="369332"/>
          </a:xfrm>
          <a:prstGeom prst="rect">
            <a:avLst/>
          </a:prstGeom>
          <a:noFill/>
        </p:spPr>
        <p:txBody>
          <a:bodyPr wrap="square" rtlCol="0">
            <a:spAutoFit/>
          </a:bodyPr>
          <a:lstStyle/>
          <a:p>
            <a:r>
              <a:rPr lang="en-US" dirty="0"/>
              <a:t>Server</a:t>
            </a:r>
            <a:endParaRPr lang="en-IL" dirty="0"/>
          </a:p>
        </p:txBody>
      </p:sp>
      <p:cxnSp>
        <p:nvCxnSpPr>
          <p:cNvPr id="29" name="Straight Arrow Connector 28">
            <a:extLst>
              <a:ext uri="{FF2B5EF4-FFF2-40B4-BE49-F238E27FC236}">
                <a16:creationId xmlns:a16="http://schemas.microsoft.com/office/drawing/2014/main" id="{86A6A975-F8C0-45E8-8EFC-60FBE4E2E406}"/>
              </a:ext>
            </a:extLst>
          </p:cNvPr>
          <p:cNvCxnSpPr>
            <a:cxnSpLocks/>
          </p:cNvCxnSpPr>
          <p:nvPr/>
        </p:nvCxnSpPr>
        <p:spPr>
          <a:xfrm>
            <a:off x="3059545" y="2331217"/>
            <a:ext cx="3632198" cy="22053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31" name="Rectangle: Rounded Corners 30">
            <a:extLst>
              <a:ext uri="{FF2B5EF4-FFF2-40B4-BE49-F238E27FC236}">
                <a16:creationId xmlns:a16="http://schemas.microsoft.com/office/drawing/2014/main" id="{68561E14-A633-43E4-8138-81C14E46A8EA}"/>
              </a:ext>
            </a:extLst>
          </p:cNvPr>
          <p:cNvSpPr/>
          <p:nvPr/>
        </p:nvSpPr>
        <p:spPr>
          <a:xfrm>
            <a:off x="1028709" y="2187702"/>
            <a:ext cx="1893572" cy="327160"/>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Client Hello</a:t>
            </a:r>
            <a:endParaRPr lang="en-IL" sz="1600" dirty="0"/>
          </a:p>
        </p:txBody>
      </p:sp>
      <p:sp>
        <p:nvSpPr>
          <p:cNvPr id="32" name="Rectangle: Rounded Corners 31">
            <a:extLst>
              <a:ext uri="{FF2B5EF4-FFF2-40B4-BE49-F238E27FC236}">
                <a16:creationId xmlns:a16="http://schemas.microsoft.com/office/drawing/2014/main" id="{C9985B25-151A-42A6-994B-5522C776AF2F}"/>
              </a:ext>
            </a:extLst>
          </p:cNvPr>
          <p:cNvSpPr/>
          <p:nvPr/>
        </p:nvSpPr>
        <p:spPr>
          <a:xfrm>
            <a:off x="6829604" y="2690393"/>
            <a:ext cx="2314499" cy="1150031"/>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Server Hello, </a:t>
            </a:r>
          </a:p>
          <a:p>
            <a:pPr algn="ctr"/>
            <a:r>
              <a:rPr lang="en-US" sz="1600" dirty="0"/>
              <a:t>Certificate, </a:t>
            </a:r>
          </a:p>
          <a:p>
            <a:pPr algn="ctr"/>
            <a:r>
              <a:rPr lang="en-US" sz="1600" dirty="0"/>
              <a:t>Server Key Exchange,</a:t>
            </a:r>
            <a:br>
              <a:rPr lang="en-US" sz="1600" dirty="0"/>
            </a:br>
            <a:r>
              <a:rPr lang="en-US" sz="1600" dirty="0"/>
              <a:t>Server Hello Done</a:t>
            </a:r>
          </a:p>
        </p:txBody>
      </p:sp>
      <p:cxnSp>
        <p:nvCxnSpPr>
          <p:cNvPr id="38" name="Straight Arrow Connector 37">
            <a:extLst>
              <a:ext uri="{FF2B5EF4-FFF2-40B4-BE49-F238E27FC236}">
                <a16:creationId xmlns:a16="http://schemas.microsoft.com/office/drawing/2014/main" id="{9B16F52F-8FB5-486E-BFAA-ECBFC2ED55A8}"/>
              </a:ext>
            </a:extLst>
          </p:cNvPr>
          <p:cNvCxnSpPr>
            <a:cxnSpLocks/>
          </p:cNvCxnSpPr>
          <p:nvPr/>
        </p:nvCxnSpPr>
        <p:spPr>
          <a:xfrm flipH="1">
            <a:off x="3060700" y="3072537"/>
            <a:ext cx="3628736" cy="29440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39" name="Rectangle: Rounded Corners 38">
            <a:extLst>
              <a:ext uri="{FF2B5EF4-FFF2-40B4-BE49-F238E27FC236}">
                <a16:creationId xmlns:a16="http://schemas.microsoft.com/office/drawing/2014/main" id="{7DCB1BE8-43A5-4AF8-8224-E4BA3DED3BCF}"/>
              </a:ext>
            </a:extLst>
          </p:cNvPr>
          <p:cNvSpPr/>
          <p:nvPr/>
        </p:nvSpPr>
        <p:spPr>
          <a:xfrm>
            <a:off x="606294" y="3522405"/>
            <a:ext cx="2315988" cy="1148146"/>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Client Key Exchange,</a:t>
            </a:r>
          </a:p>
          <a:p>
            <a:pPr algn="ctr"/>
            <a:r>
              <a:rPr lang="en-US" sz="1600" dirty="0"/>
              <a:t>Change Cipher Spec,</a:t>
            </a:r>
            <a:br>
              <a:rPr lang="en-US" sz="1600" dirty="0"/>
            </a:br>
            <a:r>
              <a:rPr lang="en-US" sz="1600" dirty="0"/>
              <a:t>Encrypted Handshake Message</a:t>
            </a:r>
          </a:p>
        </p:txBody>
      </p:sp>
      <p:cxnSp>
        <p:nvCxnSpPr>
          <p:cNvPr id="40" name="Straight Arrow Connector 39">
            <a:extLst>
              <a:ext uri="{FF2B5EF4-FFF2-40B4-BE49-F238E27FC236}">
                <a16:creationId xmlns:a16="http://schemas.microsoft.com/office/drawing/2014/main" id="{EA7E4AAF-082D-4E24-A219-B1B7F6C82F46}"/>
              </a:ext>
            </a:extLst>
          </p:cNvPr>
          <p:cNvCxnSpPr>
            <a:cxnSpLocks/>
          </p:cNvCxnSpPr>
          <p:nvPr/>
        </p:nvCxnSpPr>
        <p:spPr>
          <a:xfrm>
            <a:off x="3084945" y="4087446"/>
            <a:ext cx="3618346" cy="27003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4" name="Oval 13">
            <a:extLst>
              <a:ext uri="{FF2B5EF4-FFF2-40B4-BE49-F238E27FC236}">
                <a16:creationId xmlns:a16="http://schemas.microsoft.com/office/drawing/2014/main" id="{EBF1B8E8-EB34-492E-BE82-2F4FC44A5724}"/>
              </a:ext>
            </a:extLst>
          </p:cNvPr>
          <p:cNvSpPr/>
          <p:nvPr/>
        </p:nvSpPr>
        <p:spPr>
          <a:xfrm>
            <a:off x="6627526" y="2525484"/>
            <a:ext cx="2718653" cy="1479847"/>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he-IL" dirty="0"/>
          </a:p>
        </p:txBody>
      </p:sp>
      <p:sp>
        <p:nvSpPr>
          <p:cNvPr id="16" name="Oval 15">
            <a:extLst>
              <a:ext uri="{FF2B5EF4-FFF2-40B4-BE49-F238E27FC236}">
                <a16:creationId xmlns:a16="http://schemas.microsoft.com/office/drawing/2014/main" id="{90AEE7D7-CD59-4EDE-ABE9-BF0AC0CD480E}"/>
              </a:ext>
            </a:extLst>
          </p:cNvPr>
          <p:cNvSpPr/>
          <p:nvPr/>
        </p:nvSpPr>
        <p:spPr>
          <a:xfrm>
            <a:off x="404961" y="3347522"/>
            <a:ext cx="2718653" cy="1479847"/>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he-IL" dirty="0"/>
          </a:p>
        </p:txBody>
      </p:sp>
    </p:spTree>
    <p:extLst>
      <p:ext uri="{BB962C8B-B14F-4D97-AF65-F5344CB8AC3E}">
        <p14:creationId xmlns:p14="http://schemas.microsoft.com/office/powerpoint/2010/main" val="10678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fade">
                                      <p:cBhvr>
                                        <p:cTn id="14" dur="500"/>
                                        <p:tgtEl>
                                          <p:spTgt spid="38"/>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9" grpId="0" animBg="1"/>
      <p:bldP spid="14" grpId="0" animBg="1"/>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5AC7D1-EAA9-48F5-B509-60A7F50BF70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D6320AF9-619A-4175-865B-5663E1AEF4C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63B6EC6-D752-4EE7-908B-F8F19E8C7FE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FECD4E8-AD3E-4228-82A2-9461958EA94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A032553A-72E8-4B0D-8405-FF9771C9AF0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1F9D6ACB-2FF4-49F9-978A-E0D5327FC6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Shape 27">
            <a:extLst>
              <a:ext uri="{FF2B5EF4-FFF2-40B4-BE49-F238E27FC236}">
                <a16:creationId xmlns:a16="http://schemas.microsoft.com/office/drawing/2014/main" id="{A5EC319D-0FEA-4B95-A3EA-01E35672C9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כותרת 1">
            <a:extLst>
              <a:ext uri="{FF2B5EF4-FFF2-40B4-BE49-F238E27FC236}">
                <a16:creationId xmlns:a16="http://schemas.microsoft.com/office/drawing/2014/main" id="{6DA33D76-5B86-40A0-AEC8-D0C7D7E2D804}"/>
              </a:ext>
            </a:extLst>
          </p:cNvPr>
          <p:cNvSpPr txBox="1">
            <a:spLocks/>
          </p:cNvSpPr>
          <p:nvPr/>
        </p:nvSpPr>
        <p:spPr>
          <a:xfrm>
            <a:off x="7205176" y="669794"/>
            <a:ext cx="5010277" cy="1123398"/>
          </a:xfrm>
          <a:prstGeom prst="rect">
            <a:avLst/>
          </a:prstGeom>
        </p:spPr>
        <p:txBody>
          <a:bodyPr vert="horz" lIns="91440" tIns="45720" rIns="91440" bIns="45720" rtlCol="0" anchor="ctr">
            <a:normAutofit lnSpcReduction="10000"/>
          </a:bodyPr>
          <a:lst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rtl="0"/>
            <a:r>
              <a:rPr lang="en-US" dirty="0" err="1">
                <a:solidFill>
                  <a:srgbClr val="FFFFFF"/>
                </a:solidFill>
              </a:rPr>
              <a:t>Diffie</a:t>
            </a:r>
            <a:r>
              <a:rPr lang="en-US" dirty="0">
                <a:solidFill>
                  <a:srgbClr val="FFFFFF"/>
                </a:solidFill>
              </a:rPr>
              <a:t>-Hellman </a:t>
            </a:r>
            <a:br>
              <a:rPr lang="en-US" dirty="0">
                <a:solidFill>
                  <a:srgbClr val="FFFFFF"/>
                </a:solidFill>
              </a:rPr>
            </a:br>
            <a:r>
              <a:rPr lang="en-US" dirty="0">
                <a:solidFill>
                  <a:srgbClr val="FFFFFF"/>
                </a:solidFill>
              </a:rPr>
              <a:t>Key Exchange</a:t>
            </a:r>
            <a:endParaRPr lang="he-IL" dirty="0">
              <a:solidFill>
                <a:srgbClr val="FFFFFF"/>
              </a:solidFill>
            </a:endParaRPr>
          </a:p>
        </p:txBody>
      </p:sp>
      <p:sp>
        <p:nvSpPr>
          <p:cNvPr id="27" name="מציין מיקום תוכן 2">
            <a:extLst>
              <a:ext uri="{FF2B5EF4-FFF2-40B4-BE49-F238E27FC236}">
                <a16:creationId xmlns:a16="http://schemas.microsoft.com/office/drawing/2014/main" id="{BBEC3B85-C1C7-44B4-8F8D-ACBD390A3C63}"/>
              </a:ext>
            </a:extLst>
          </p:cNvPr>
          <p:cNvSpPr txBox="1">
            <a:spLocks/>
          </p:cNvSpPr>
          <p:nvPr/>
        </p:nvSpPr>
        <p:spPr>
          <a:xfrm>
            <a:off x="7210852" y="2335059"/>
            <a:ext cx="4761633" cy="3701541"/>
          </a:xfrm>
          <a:prstGeom prst="rect">
            <a:avLst/>
          </a:prstGeom>
        </p:spPr>
        <p:txBody>
          <a:bodyPr vert="horz" lIns="91440" tIns="45720" rIns="91440" bIns="45720" rtlCol="0" anchor="t">
            <a:normAutofit/>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l" rtl="0">
              <a:lnSpc>
                <a:spcPct val="150000"/>
              </a:lnSpc>
              <a:buNone/>
            </a:pPr>
            <a:r>
              <a:rPr lang="en-US" sz="2000" dirty="0">
                <a:solidFill>
                  <a:srgbClr val="FFFFFF"/>
                </a:solidFill>
              </a:rPr>
              <a:t>Diffie–Hellman key exchange establishes a shared secret between two parties that can be used for secret communication for exchanging data over a public network</a:t>
            </a:r>
          </a:p>
          <a:p>
            <a:pPr marL="0" indent="0" algn="l" rtl="0">
              <a:buNone/>
            </a:pPr>
            <a:endParaRPr lang="en-US" b="0" i="1" dirty="0">
              <a:solidFill>
                <a:srgbClr val="FFFFFF"/>
              </a:solidFill>
              <a:latin typeface="Cambria Math" panose="02040503050406030204" pitchFamily="18" charset="0"/>
            </a:endParaRPr>
          </a:p>
          <a:p>
            <a:pPr marL="0" indent="0" algn="l" rtl="0">
              <a:buNone/>
            </a:pPr>
            <a:endParaRPr lang="en-US" dirty="0">
              <a:solidFill>
                <a:srgbClr val="FFFFFF"/>
              </a:solidFill>
            </a:endParaRPr>
          </a:p>
          <a:p>
            <a:pPr marL="0" indent="0" algn="l" rtl="0">
              <a:buNone/>
            </a:pPr>
            <a:endParaRPr lang="en-US" dirty="0">
              <a:solidFill>
                <a:srgbClr val="FFFFFF"/>
              </a:solidFill>
            </a:endParaRPr>
          </a:p>
        </p:txBody>
      </p:sp>
      <p:pic>
        <p:nvPicPr>
          <p:cNvPr id="1026" name="Picture 2" descr="https://upload.wikimedia.org/wikipedia/commons/thumb/4/46/Diffie-Hellman_Key_Exchange.svg/640px-Diffie-Hellman_Key_Exchange.svg.png?1539710036049">
            <a:extLst>
              <a:ext uri="{FF2B5EF4-FFF2-40B4-BE49-F238E27FC236}">
                <a16:creationId xmlns:a16="http://schemas.microsoft.com/office/drawing/2014/main" id="{58723949-5A82-42F5-8A39-406BF9F617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445" y="348249"/>
            <a:ext cx="3844509" cy="5772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714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5AC7D1-EAA9-48F5-B509-60A7F50BF70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D6320AF9-619A-4175-865B-5663E1AEF4C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63B6EC6-D752-4EE7-908B-F8F19E8C7FE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FECD4E8-AD3E-4228-82A2-9461958EA94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A032553A-72E8-4B0D-8405-FF9771C9AF0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1F9D6ACB-2FF4-49F9-978A-E0D5327FC6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Shape 27">
            <a:extLst>
              <a:ext uri="{FF2B5EF4-FFF2-40B4-BE49-F238E27FC236}">
                <a16:creationId xmlns:a16="http://schemas.microsoft.com/office/drawing/2014/main" id="{A5EC319D-0FEA-4B95-A3EA-01E35672C9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mc:AlternateContent xmlns:mc="http://schemas.openxmlformats.org/markup-compatibility/2006">
        <mc:Choice xmlns:am3d="http://schemas.microsoft.com/office/drawing/2017/model3d" xmlns="" Requires="am3d">
          <p:graphicFrame>
            <p:nvGraphicFramePr>
              <p:cNvPr id="6" name="3D Model 5" descr="Key">
                <a:extLst>
                  <a:ext uri="{FF2B5EF4-FFF2-40B4-BE49-F238E27FC236}">
                    <a16:creationId xmlns:a16="http://schemas.microsoft.com/office/drawing/2014/main" id="{85F68FC3-5DFC-4F62-A2DC-FE1ABBBD57D3}"/>
                  </a:ext>
                </a:extLst>
              </p:cNvPr>
              <p:cNvGraphicFramePr>
                <a:graphicFrameLocks noChangeAspect="1"/>
              </p:cNvGraphicFramePr>
              <p:nvPr>
                <p:extLst>
                  <p:ext uri="{D42A27DB-BD31-4B8C-83A1-F6EECF244321}">
                    <p14:modId xmlns:p14="http://schemas.microsoft.com/office/powerpoint/2010/main" val="3457901475"/>
                  </p:ext>
                </p:extLst>
              </p:nvPr>
            </p:nvGraphicFramePr>
            <p:xfrm>
              <a:off x="-255422" y="4585974"/>
              <a:ext cx="4502863" cy="1552270"/>
            </p:xfrm>
            <a:graphic>
              <a:graphicData uri="http://schemas.microsoft.com/office/drawing/2017/model3d">
                <am3d:model3d r:embed="rId2">
                  <am3d:spPr>
                    <a:xfrm>
                      <a:off x="0" y="0"/>
                      <a:ext cx="4502863" cy="1552270"/>
                    </a:xfrm>
                    <a:prstGeom prst="rect">
                      <a:avLst/>
                    </a:prstGeom>
                    <a:noFill/>
                  </am3d:spPr>
                  <am3d:camera>
                    <am3d:pos x="0" y="0" z="69182762"/>
                    <am3d:up dx="0" dy="36000000" dz="0"/>
                    <am3d:lookAt x="0" y="0" z="0"/>
                    <am3d:perspective fov="2700000"/>
                  </am3d:camera>
                  <am3d:trans>
                    <am3d:meterPerModelUnit n="2732823" d="1000000"/>
                    <am3d:preTrans dx="-16923688" dy="-7707826" dz="-19400679"/>
                    <am3d:scale>
                      <am3d:sx n="1000000" d="1000000"/>
                      <am3d:sy n="1000000" d="1000000"/>
                      <am3d:sz n="1000000" d="1000000"/>
                    </am3d:scale>
                    <am3d:rot ax="-6305336" ay="2715354" az="-6647195"/>
                    <am3d:postTrans dx="0" dy="0" dz="0"/>
                  </am3d:trans>
                  <am3d:raster rName="Office3DRenderer" rVer="16.0.8326">
                    <am3d:blip r:embed="rId3"/>
                  </am3d:raster>
                  <am3d:objViewport viewportSz="54186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Key">
                <a:extLst>
                  <a:ext uri="{FF2B5EF4-FFF2-40B4-BE49-F238E27FC236}">
                    <a16:creationId xmlns:a16="http://schemas.microsoft.com/office/drawing/2014/main" id="{85F68FC3-5DFC-4F62-A2DC-FE1ABBBD57D3}"/>
                  </a:ext>
                </a:extLst>
              </p:cNvPr>
              <p:cNvPicPr>
                <a:picLocks noGrp="1" noRot="1" noChangeAspect="1" noMove="1" noResize="1" noEditPoints="1" noAdjustHandles="1" noChangeArrowheads="1" noChangeShapeType="1" noCrop="1"/>
              </p:cNvPicPr>
              <p:nvPr/>
            </p:nvPicPr>
            <p:blipFill>
              <a:blip r:embed="rId4"/>
              <a:stretch>
                <a:fillRect/>
              </a:stretch>
            </p:blipFill>
            <p:spPr>
              <a:xfrm>
                <a:off x="-255422" y="4585974"/>
                <a:ext cx="4502863" cy="1552270"/>
              </a:xfrm>
              <a:prstGeom prst="rect">
                <a:avLst/>
              </a:prstGeom>
              <a:noFill/>
            </p:spPr>
          </p:pic>
        </mc:Fallback>
      </mc:AlternateContent>
      <mc:AlternateContent xmlns:mc="http://schemas.openxmlformats.org/markup-compatibility/2006">
        <mc:Choice xmlns:am3d="http://schemas.microsoft.com/office/drawing/2017/model3d" xmlns="" Requires="am3d">
          <p:graphicFrame>
            <p:nvGraphicFramePr>
              <p:cNvPr id="7" name="3D Model 6" descr="Thought Bubble">
                <a:extLst>
                  <a:ext uri="{FF2B5EF4-FFF2-40B4-BE49-F238E27FC236}">
                    <a16:creationId xmlns:a16="http://schemas.microsoft.com/office/drawing/2014/main" id="{C2C2E2EE-04A2-4FFE-BC26-63E3B2E26E11}"/>
                  </a:ext>
                </a:extLst>
              </p:cNvPr>
              <p:cNvGraphicFramePr>
                <a:graphicFrameLocks noChangeAspect="1"/>
              </p:cNvGraphicFramePr>
              <p:nvPr>
                <p:extLst>
                  <p:ext uri="{D42A27DB-BD31-4B8C-83A1-F6EECF244321}">
                    <p14:modId xmlns:p14="http://schemas.microsoft.com/office/powerpoint/2010/main" val="3022114196"/>
                  </p:ext>
                </p:extLst>
              </p:nvPr>
            </p:nvGraphicFramePr>
            <p:xfrm>
              <a:off x="230407" y="578013"/>
              <a:ext cx="4643821" cy="4206083"/>
            </p:xfrm>
            <a:graphic>
              <a:graphicData uri="http://schemas.microsoft.com/office/drawing/2017/model3d">
                <am3d:model3d r:embed="rId5">
                  <am3d:spPr>
                    <a:xfrm>
                      <a:off x="0" y="0"/>
                      <a:ext cx="4643821" cy="4206083"/>
                    </a:xfrm>
                    <a:prstGeom prst="rect">
                      <a:avLst/>
                    </a:prstGeom>
                  </am3d:spPr>
                  <am3d:camera>
                    <am3d:pos x="0" y="0" z="64552213"/>
                    <am3d:up dx="0" dy="36000000" dz="0"/>
                    <am3d:lookAt x="0" y="0" z="0"/>
                    <am3d:perspective fov="2700000"/>
                  </am3d:camera>
                  <am3d:trans>
                    <am3d:meterPerModelUnit n="5934079" d="1000000"/>
                    <am3d:preTrans dx="-2289726" dy="-18057577" dz="-5104041"/>
                    <am3d:scale>
                      <am3d:sx n="1000000" d="1000000"/>
                      <am3d:sy n="1000000" d="1000000"/>
                      <am3d:sz n="1000000" d="1000000"/>
                    </am3d:scale>
                    <am3d:rot ax="-202530" ay="418990" az="-24655"/>
                    <am3d:postTrans dx="0" dy="0" dz="0"/>
                  </am3d:trans>
                  <am3d:raster rName="Office3DRenderer" rVer="16.0.8326">
                    <am3d:blip r:embed="rId6"/>
                  </am3d:raster>
                  <am3d:objViewport viewportSz="650896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Thought Bubble">
                <a:extLst>
                  <a:ext uri="{FF2B5EF4-FFF2-40B4-BE49-F238E27FC236}">
                    <a16:creationId xmlns:a16="http://schemas.microsoft.com/office/drawing/2014/main" id="{C2C2E2EE-04A2-4FFE-BC26-63E3B2E26E11}"/>
                  </a:ext>
                </a:extLst>
              </p:cNvPr>
              <p:cNvPicPr>
                <a:picLocks noGrp="1" noRot="1" noChangeAspect="1" noMove="1" noResize="1" noEditPoints="1" noAdjustHandles="1" noChangeArrowheads="1" noChangeShapeType="1" noCrop="1"/>
              </p:cNvPicPr>
              <p:nvPr/>
            </p:nvPicPr>
            <p:blipFill>
              <a:blip r:embed="rId7"/>
              <a:stretch>
                <a:fillRect/>
              </a:stretch>
            </p:blipFill>
            <p:spPr>
              <a:xfrm>
                <a:off x="230407" y="578013"/>
                <a:ext cx="4643821" cy="4206083"/>
              </a:xfrm>
              <a:prstGeom prst="rect">
                <a:avLst/>
              </a:prstGeom>
            </p:spPr>
          </p:pic>
        </mc:Fallback>
      </mc:AlternateContent>
      <p:sp>
        <p:nvSpPr>
          <p:cNvPr id="8" name="TextBox 7">
            <a:extLst>
              <a:ext uri="{FF2B5EF4-FFF2-40B4-BE49-F238E27FC236}">
                <a16:creationId xmlns:a16="http://schemas.microsoft.com/office/drawing/2014/main" id="{5865EAB3-A891-46AE-B7CC-AE94213D146D}"/>
              </a:ext>
            </a:extLst>
          </p:cNvPr>
          <p:cNvSpPr txBox="1"/>
          <p:nvPr/>
        </p:nvSpPr>
        <p:spPr>
          <a:xfrm>
            <a:off x="1168309" y="1257300"/>
            <a:ext cx="3174780" cy="1815882"/>
          </a:xfrm>
          <a:prstGeom prst="rect">
            <a:avLst/>
          </a:prstGeom>
          <a:noFill/>
        </p:spPr>
        <p:txBody>
          <a:bodyPr wrap="square" rtlCol="0">
            <a:spAutoFit/>
          </a:bodyPr>
          <a:lstStyle/>
          <a:p>
            <a:r>
              <a:rPr lang="en-US" sz="1400" dirty="0">
                <a:solidFill>
                  <a:schemeClr val="bg1">
                    <a:lumMod val="65000"/>
                  </a:schemeClr>
                </a:solidFill>
              </a:rPr>
              <a:t>02600a5d9e3fa706c206d1f59d1ef24541025c56173f0d7b398301ba1f80d275322faa5a9ff5df23ba187a07bc262f9281530525e8d2bb2024eb5220ec82d42a68c95179b0bcae79ddcef0674afb30aad6c6ebdb3139d0227179cdb75e0c9b306e47872943fb85ff084e20fa32b9ce27bff583af47847039abdd6ff50de3496f</a:t>
            </a:r>
            <a:endParaRPr lang="en-IL" sz="1400" dirty="0">
              <a:solidFill>
                <a:schemeClr val="bg1">
                  <a:lumMod val="65000"/>
                </a:schemeClr>
              </a:solidFill>
            </a:endParaRPr>
          </a:p>
        </p:txBody>
      </p:sp>
      <p:sp>
        <p:nvSpPr>
          <p:cNvPr id="25" name="כותרת 1">
            <a:extLst>
              <a:ext uri="{FF2B5EF4-FFF2-40B4-BE49-F238E27FC236}">
                <a16:creationId xmlns:a16="http://schemas.microsoft.com/office/drawing/2014/main" id="{6DA33D76-5B86-40A0-AEC8-D0C7D7E2D804}"/>
              </a:ext>
            </a:extLst>
          </p:cNvPr>
          <p:cNvSpPr txBox="1">
            <a:spLocks/>
          </p:cNvSpPr>
          <p:nvPr/>
        </p:nvSpPr>
        <p:spPr>
          <a:xfrm>
            <a:off x="7212856" y="412289"/>
            <a:ext cx="5010277" cy="1123398"/>
          </a:xfrm>
          <a:prstGeom prst="rect">
            <a:avLst/>
          </a:prstGeom>
        </p:spPr>
        <p:txBody>
          <a:bodyPr vert="horz" lIns="91440" tIns="45720" rIns="91440" bIns="45720" rtlCol="0" anchor="ctr">
            <a:normAutofit/>
          </a:bodyPr>
          <a:lst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rtl="0"/>
            <a:r>
              <a:rPr lang="en-US" dirty="0">
                <a:solidFill>
                  <a:srgbClr val="FFFFFF"/>
                </a:solidFill>
              </a:rPr>
              <a:t>Keys Generation</a:t>
            </a:r>
            <a:endParaRPr lang="he-IL" dirty="0">
              <a:solidFill>
                <a:srgbClr val="FFFFFF"/>
              </a:solidFill>
            </a:endParaRPr>
          </a:p>
        </p:txBody>
      </p:sp>
      <p:sp>
        <p:nvSpPr>
          <p:cNvPr id="27" name="מציין מיקום תוכן 2">
            <a:extLst>
              <a:ext uri="{FF2B5EF4-FFF2-40B4-BE49-F238E27FC236}">
                <a16:creationId xmlns:a16="http://schemas.microsoft.com/office/drawing/2014/main" id="{BBEC3B85-C1C7-44B4-8F8D-ACBD390A3C63}"/>
              </a:ext>
            </a:extLst>
          </p:cNvPr>
          <p:cNvSpPr txBox="1">
            <a:spLocks/>
          </p:cNvSpPr>
          <p:nvPr/>
        </p:nvSpPr>
        <p:spPr>
          <a:xfrm>
            <a:off x="7207417" y="1675912"/>
            <a:ext cx="4512988" cy="4011002"/>
          </a:xfrm>
          <a:prstGeom prst="rect">
            <a:avLst/>
          </a:prstGeom>
        </p:spPr>
        <p:txBody>
          <a:bodyPr vert="horz" lIns="91440" tIns="45720" rIns="91440" bIns="45720" rtlCol="0" anchor="t">
            <a:noAutofit/>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l" rtl="0">
              <a:lnSpc>
                <a:spcPct val="150000"/>
              </a:lnSpc>
              <a:buNone/>
            </a:pPr>
            <a:r>
              <a:rPr lang="en-US" sz="2000" dirty="0">
                <a:solidFill>
                  <a:srgbClr val="FFFFFF"/>
                </a:solidFill>
              </a:rPr>
              <a:t>The Diffie-Hellman key exchange ends with a Pre-Master Secret which is then used to create a Master Secret using the PRF. </a:t>
            </a:r>
          </a:p>
          <a:p>
            <a:pPr marL="0" indent="0" algn="l" rtl="0">
              <a:lnSpc>
                <a:spcPct val="150000"/>
              </a:lnSpc>
              <a:buNone/>
            </a:pPr>
            <a:r>
              <a:rPr lang="en-US" sz="2000" dirty="0">
                <a:solidFill>
                  <a:srgbClr val="FFFFFF"/>
                </a:solidFill>
              </a:rPr>
              <a:t>This secret is then used, once again, by the PRF in order to create the identical key block. </a:t>
            </a:r>
          </a:p>
        </p:txBody>
      </p:sp>
    </p:spTree>
    <p:extLst>
      <p:ext uri="{BB962C8B-B14F-4D97-AF65-F5344CB8AC3E}">
        <p14:creationId xmlns:p14="http://schemas.microsoft.com/office/powerpoint/2010/main" val="952202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896F47E-EF5B-47C6-B94A-606D5F3DE0E7}"/>
              </a:ext>
            </a:extLst>
          </p:cNvPr>
          <p:cNvSpPr>
            <a:spLocks noGrp="1"/>
          </p:cNvSpPr>
          <p:nvPr>
            <p:ph type="title"/>
          </p:nvPr>
        </p:nvSpPr>
        <p:spPr/>
        <p:txBody>
          <a:bodyPr>
            <a:normAutofit/>
          </a:bodyPr>
          <a:lstStyle/>
          <a:p>
            <a:pPr rtl="0"/>
            <a:r>
              <a:rPr lang="en-US" sz="4800" dirty="0"/>
              <a:t>Keys Generation</a:t>
            </a:r>
          </a:p>
        </p:txBody>
      </p:sp>
      <p:graphicFrame>
        <p:nvGraphicFramePr>
          <p:cNvPr id="4" name="Diagram 3">
            <a:extLst>
              <a:ext uri="{FF2B5EF4-FFF2-40B4-BE49-F238E27FC236}">
                <a16:creationId xmlns:a16="http://schemas.microsoft.com/office/drawing/2014/main" id="{BD1296EA-82EF-4A87-B709-BA9DD039E3CB}"/>
              </a:ext>
            </a:extLst>
          </p:cNvPr>
          <p:cNvGraphicFramePr/>
          <p:nvPr>
            <p:extLst>
              <p:ext uri="{D42A27DB-BD31-4B8C-83A1-F6EECF244321}">
                <p14:modId xmlns:p14="http://schemas.microsoft.com/office/powerpoint/2010/main" val="2416475742"/>
              </p:ext>
            </p:extLst>
          </p:nvPr>
        </p:nvGraphicFramePr>
        <p:xfrm>
          <a:off x="1376624" y="1911420"/>
          <a:ext cx="7154427" cy="431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92743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865EAB3-A891-46AE-B7CC-AE94213D146D}"/>
              </a:ext>
            </a:extLst>
          </p:cNvPr>
          <p:cNvSpPr txBox="1"/>
          <p:nvPr/>
        </p:nvSpPr>
        <p:spPr>
          <a:xfrm>
            <a:off x="1349583" y="2336800"/>
            <a:ext cx="8394792" cy="2920800"/>
          </a:xfrm>
          <a:prstGeom prst="rect">
            <a:avLst/>
          </a:prstGeom>
          <a:blipFill dpi="0" rotWithShape="1">
            <a:blip r:embed="rId2">
              <a:alphaModFix amt="82000"/>
              <a:extLst>
                <a:ext uri="{BEBA8EAE-BF5A-486C-A8C5-ECC9F3942E4B}">
                  <a14:imgProps xmlns:a14="http://schemas.microsoft.com/office/drawing/2010/main">
                    <a14:imgLayer r:embed="rId3">
                      <a14:imgEffect>
                        <a14:artisticCrisscrossEtching/>
                      </a14:imgEffect>
                      <a14:imgEffect>
                        <a14:colorTemperature colorTemp="5900"/>
                      </a14:imgEffect>
                    </a14:imgLayer>
                  </a14:imgProps>
                </a:ext>
              </a:extLst>
            </a:blip>
            <a:srcRect/>
            <a:stretch>
              <a:fillRect/>
            </a:stretch>
          </a:blipFill>
          <a:scene3d>
            <a:camera prst="perspectiveContrastingRightFacing"/>
            <a:lightRig rig="threePt" dir="t"/>
          </a:scene3d>
          <a:sp3d>
            <a:bevelT w="101600" prst="riblet"/>
          </a:sp3d>
        </p:spPr>
        <p:txBody>
          <a:bodyPr wrap="square" rtlCol="0">
            <a:spAutoFit/>
          </a:bodyPr>
          <a:lstStyle/>
          <a:p>
            <a:r>
              <a:rPr lang="en-US" sz="1410" dirty="0"/>
              <a:t>  </a:t>
            </a:r>
          </a:p>
          <a:p>
            <a:r>
              <a:rPr lang="en-US" sz="1410" dirty="0"/>
              <a:t>  02-60-0a-5d-9e-3f-a7-06-c2-06-d1-f5-9d-1e-f2-45</a:t>
            </a:r>
          </a:p>
          <a:p>
            <a:r>
              <a:rPr lang="en-US" sz="1400" dirty="0"/>
              <a:t> </a:t>
            </a:r>
            <a:br>
              <a:rPr lang="en-US" sz="1400" dirty="0"/>
            </a:br>
            <a:r>
              <a:rPr lang="en-US" sz="1400" dirty="0"/>
              <a:t>  41-02-5c-56-17-3f-0d-7b-39-83-01-ba-1f-80-d2-75</a:t>
            </a:r>
          </a:p>
          <a:p>
            <a:r>
              <a:rPr lang="en-US" sz="1400" dirty="0"/>
              <a:t/>
            </a:r>
            <a:br>
              <a:rPr lang="en-US" sz="1400" dirty="0"/>
            </a:br>
            <a:r>
              <a:rPr lang="en-US" sz="1400" dirty="0"/>
              <a:t>  </a:t>
            </a:r>
            <a:r>
              <a:rPr lang="en-US" sz="1440" dirty="0"/>
              <a:t>32-2f-aa-5a-9f-f5-df-23-ba-18-7a-07-bc-26-2f-92</a:t>
            </a:r>
          </a:p>
          <a:p>
            <a:endParaRPr lang="en-US" sz="1440" dirty="0"/>
          </a:p>
          <a:p>
            <a:r>
              <a:rPr lang="en-US" sz="1400" dirty="0"/>
              <a:t>  81-53-05-25-e8-d2-bb-20-24-eb-52-20-ec-82-d4-2a</a:t>
            </a:r>
          </a:p>
          <a:p>
            <a:endParaRPr lang="en-US" sz="1400" dirty="0"/>
          </a:p>
          <a:p>
            <a:r>
              <a:rPr lang="en-US" sz="1400" dirty="0"/>
              <a:t>  68-c9-51-79-b0-bc-ae-79-dd-ce-f0-67-4a-fb-30-aa-D6-c6-eb-db-31-39-d0-22-71-79-cd-b7-5e-0c-9b-30</a:t>
            </a:r>
          </a:p>
          <a:p>
            <a:endParaRPr lang="en-US" sz="1400" dirty="0"/>
          </a:p>
          <a:p>
            <a:r>
              <a:rPr lang="en-US" sz="1440" dirty="0"/>
              <a:t>  6e-47-87-29-43-fb-85-ff-08-4e-20-fa-32-b9-ce-27-bf-f5-83-af-47-84-70-39-ab-dd-6f-f5-0d-e3-49-6f</a:t>
            </a:r>
          </a:p>
          <a:p>
            <a:endParaRPr lang="en-IL" sz="1440" dirty="0"/>
          </a:p>
        </p:txBody>
      </p:sp>
      <p:pic>
        <p:nvPicPr>
          <p:cNvPr id="29" name="Picture 28">
            <a:extLst>
              <a:ext uri="{FF2B5EF4-FFF2-40B4-BE49-F238E27FC236}">
                <a16:creationId xmlns:a16="http://schemas.microsoft.com/office/drawing/2014/main" id="{3C9E2483-E9E2-4FD2-A390-C7270A3B7412}"/>
              </a:ext>
            </a:extLst>
          </p:cNvPr>
          <p:cNvPicPr>
            <a:picLocks noChangeAspect="1"/>
          </p:cNvPicPr>
          <p:nvPr/>
        </p:nvPicPr>
        <p:blipFill>
          <a:blip r:embed="rId4">
            <a:duotone>
              <a:prstClr val="black"/>
              <a:srgbClr val="FF9999">
                <a:tint val="45000"/>
                <a:satMod val="400000"/>
              </a:srgbClr>
            </a:duotone>
            <a:extLst>
              <a:ext uri="{BEBA8EAE-BF5A-486C-A8C5-ECC9F3942E4B}">
                <a14:imgProps xmlns:a14="http://schemas.microsoft.com/office/drawing/2010/main">
                  <a14:imgLayer r:embed="rId5">
                    <a14:imgEffect>
                      <a14:backgroundRemoval t="2319" b="92464" l="10000" r="90000">
                        <a14:foregroundMark x1="58537" y1="83478" x2="61667" y2="63478"/>
                        <a14:foregroundMark x1="58492" y1="83768" x2="58537" y2="83478"/>
                        <a14:foregroundMark x1="58446" y1="84058" x2="58492" y2="83768"/>
                        <a14:foregroundMark x1="58401" y1="84348" x2="58446" y2="84058"/>
                        <a14:foregroundMark x1="58310" y1="84928" x2="58401" y2="84348"/>
                        <a14:foregroundMark x1="58265" y1="85217" x2="58310" y2="84928"/>
                        <a14:foregroundMark x1="58220" y1="85507" x2="58265" y2="85217"/>
                        <a14:foregroundMark x1="58175" y1="85797" x2="58220" y2="85507"/>
                        <a14:foregroundMark x1="58084" y1="86377" x2="58175" y2="85797"/>
                        <a14:foregroundMark x1="58038" y1="86667" x2="58084" y2="86377"/>
                        <a14:foregroundMark x1="57993" y1="86957" x2="58038" y2="86667"/>
                        <a14:foregroundMark x1="57902" y1="87536" x2="57947" y2="87246"/>
                        <a14:foregroundMark x1="57856" y1="87826" x2="57902" y2="87536"/>
                        <a14:foregroundMark x1="57811" y1="88116" x2="57856" y2="87826"/>
                        <a14:foregroundMark x1="57630" y1="89275" x2="57766" y2="88406"/>
                        <a14:foregroundMark x1="57539" y1="89855" x2="57630" y2="89275"/>
                        <a14:foregroundMark x1="57494" y1="90145" x2="57539" y2="89855"/>
                        <a14:foregroundMark x1="57403" y1="90725" x2="57494" y2="90145"/>
                        <a14:foregroundMark x1="57222" y1="91884" x2="57403" y2="90725"/>
                        <a14:foregroundMark x1="62222" y1="62319" x2="63889" y2="57971"/>
                        <a14:foregroundMark x1="63889" y1="57681" x2="65000" y2="47246"/>
                        <a14:foregroundMark x1="68333" y1="24928" x2="68333" y2="22029"/>
                        <a14:foregroundMark x1="68889" y1="24348" x2="69444" y2="20580"/>
                        <a14:foregroundMark x1="69444" y1="20870" x2="67222" y2="9855"/>
                        <a14:foregroundMark x1="67222" y1="26377" x2="67222" y2="21739"/>
                        <a14:foregroundMark x1="61111" y1="55652" x2="58333" y2="62899"/>
                        <a14:foregroundMark x1="52778" y1="62899" x2="23889" y2="62609"/>
                        <a14:foregroundMark x1="23889" y1="62609" x2="32778" y2="75942"/>
                        <a14:foregroundMark x1="46111" y1="64348" x2="38333" y2="78261"/>
                        <a14:foregroundMark x1="38333" y1="78261" x2="53889" y2="70435"/>
                        <a14:foregroundMark x1="33889" y1="82609" x2="46111" y2="88986"/>
                        <a14:foregroundMark x1="45556" y1="87536" x2="21667" y2="87536"/>
                        <a14:foregroundMark x1="26667" y1="89275" x2="53889" y2="92464"/>
                        <a14:foregroundMark x1="53889" y1="92464" x2="53333" y2="91594"/>
                        <a14:foregroundMark x1="42778" y1="60580" x2="44444" y2="51594"/>
                        <a14:foregroundMark x1="43333" y1="52174" x2="45556" y2="24348"/>
                        <a14:foregroundMark x1="43889" y1="20000" x2="43457" y2="7826"/>
                        <a14:foregroundMark x1="43333" y1="3478" x2="43333" y2="2899"/>
                        <a14:foregroundMark x1="19444" y1="8406" x2="18479" y2="11427"/>
                        <a14:foregroundMark x1="19800" y1="23478" x2="20000" y2="26087"/>
                        <a14:foregroundMark x1="19558" y1="20320" x2="19711" y2="22319"/>
                        <a14:foregroundMark x1="22513" y1="39198" x2="25556" y2="55072"/>
                        <a14:foregroundMark x1="19500" y1="23478" x2="21839" y2="35683"/>
                        <a14:foregroundMark x1="19909" y1="35849" x2="18403" y2="23478"/>
                        <a14:foregroundMark x1="20556" y1="41159" x2="20340" y2="39386"/>
                        <a14:foregroundMark x1="20846" y1="39342" x2="21667" y2="46087"/>
                        <a14:foregroundMark x1="19444" y1="27826" x2="20416" y2="35806"/>
                        <a14:foregroundMark x1="19802" y1="39432" x2="21111" y2="47826"/>
                        <a14:foregroundMark x1="17312" y1="23478" x2="19252" y2="35906"/>
                        <a14:foregroundMark x1="21667" y1="37681" x2="21667" y2="38841"/>
                        <a14:foregroundMark x1="21667" y1="36232" x2="21667" y2="37681"/>
                        <a14:foregroundMark x1="45000" y1="33913" x2="45000" y2="37391"/>
                        <a14:foregroundMark x1="18333" y1="14783" x2="18333" y2="16812"/>
                        <a14:foregroundMark x1="42222" y1="11594" x2="42778" y2="15942"/>
                        <a14:foregroundMark x1="46111" y1="22029" x2="45556" y2="24638"/>
                        <a14:foregroundMark x1="42778" y1="3188" x2="42778" y2="3188"/>
                        <a14:foregroundMark x1="43333" y1="3188" x2="43333" y2="3478"/>
                        <a14:foregroundMark x1="66111" y1="7536" x2="66111" y2="7536"/>
                        <a14:foregroundMark x1="68333" y1="13333" x2="68333" y2="13333"/>
                        <a14:foregroundMark x1="15556" y1="79130" x2="15556" y2="79130"/>
                        <a14:foregroundMark x1="12222" y1="76421" x2="12222" y2="76356"/>
                        <a14:foregroundMark x1="56667" y1="86667" x2="56667" y2="86667"/>
                        <a14:foregroundMark x1="57222" y1="84928" x2="57222" y2="84928"/>
                        <a14:foregroundMark x1="13333" y1="76232" x2="17222" y2="78841"/>
                        <a14:foregroundMark x1="18929" y1="80580" x2="20000" y2="81449"/>
                        <a14:foregroundMark x1="18572" y1="80290" x2="18929" y2="80580"/>
                        <a14:foregroundMark x1="18215" y1="80000" x2="18572" y2="80290"/>
                        <a14:foregroundMark x1="15000" y1="77391" x2="18215" y2="80000"/>
                        <a14:foregroundMark x1="46111" y1="31884" x2="46111" y2="31884"/>
                        <a14:foregroundMark x1="18889" y1="37681" x2="18889" y2="37681"/>
                        <a14:backgroundMark x1="25000" y1="35942" x2="25079" y2="36232"/>
                        <a14:backgroundMark x1="25556" y1="35362" x2="25834" y2="36232"/>
                        <a14:backgroundMark x1="26667" y1="39420" x2="26390" y2="38841"/>
                        <a14:backgroundMark x1="45556" y1="5797" x2="45556" y2="5797"/>
                        <a14:backgroundMark x1="45000" y1="3478" x2="45000" y2="4638"/>
                        <a14:backgroundMark x1="42222" y1="2319" x2="42222" y2="2319"/>
                        <a14:backgroundMark x1="46111" y1="6667" x2="46111" y2="5507"/>
                        <a14:backgroundMark x1="45556" y1="6377" x2="45000" y2="5507"/>
                        <a14:backgroundMark x1="16000" y1="16812" x2="16111" y2="17101"/>
                        <a14:backgroundMark x1="14653" y1="16812" x2="15556" y2="20580"/>
                        <a14:backgroundMark x1="16111" y1="11304" x2="15556" y2="14203"/>
                        <a14:backgroundMark x1="15556" y1="13913" x2="15556" y2="14783"/>
                        <a14:backgroundMark x1="15556" y1="22319" x2="15556" y2="23478"/>
                        <a14:backgroundMark x1="48333" y1="6377" x2="46667" y2="5797"/>
                        <a14:backgroundMark x1="45556" y1="5797" x2="45556" y2="7246"/>
                        <a14:backgroundMark x1="45556" y1="4638" x2="45556" y2="7826"/>
                        <a14:backgroundMark x1="65000" y1="6667" x2="65000" y2="6667"/>
                        <a14:backgroundMark x1="65000" y1="6957" x2="65000" y2="6957"/>
                        <a14:backgroundMark x1="65000" y1="7536" x2="65000" y2="7536"/>
                        <a14:backgroundMark x1="59444" y1="84348" x2="59444" y2="84348"/>
                        <a14:backgroundMark x1="59444" y1="85507" x2="59444" y2="85507"/>
                        <a14:backgroundMark x1="60000" y1="86667" x2="60000" y2="86667"/>
                        <a14:backgroundMark x1="59444" y1="86377" x2="59444" y2="86377"/>
                        <a14:backgroundMark x1="58889" y1="86957" x2="58889" y2="87246"/>
                        <a14:backgroundMark x1="58889" y1="88116" x2="58889" y2="88406"/>
                        <a14:backgroundMark x1="58889" y1="87826" x2="58889" y2="87826"/>
                        <a14:backgroundMark x1="58333" y1="88406" x2="58333" y2="88406"/>
                        <a14:backgroundMark x1="58333" y1="89275" x2="58333" y2="89275"/>
                        <a14:backgroundMark x1="58333" y1="89855" x2="58333" y2="89855"/>
                        <a14:backgroundMark x1="58333" y1="90725" x2="58333" y2="90725"/>
                        <a14:backgroundMark x1="58889" y1="90145" x2="58889" y2="90145"/>
                        <a14:backgroundMark x1="58333" y1="90145" x2="58333" y2="90145"/>
                        <a14:backgroundMark x1="58889" y1="87536" x2="58889" y2="87536"/>
                        <a14:backgroundMark x1="59444" y1="86377" x2="59444" y2="86377"/>
                        <a14:backgroundMark x1="58889" y1="85797" x2="58889" y2="85797"/>
                        <a14:backgroundMark x1="58889" y1="84928" x2="58889" y2="84928"/>
                        <a14:backgroundMark x1="60000" y1="83768" x2="60000" y2="83768"/>
                        <a14:backgroundMark x1="59444" y1="84058" x2="59444" y2="84058"/>
                        <a14:backgroundMark x1="21111" y1="87246" x2="21111" y2="87246"/>
                        <a14:backgroundMark x1="21667" y1="88406" x2="21667" y2="88406"/>
                        <a14:backgroundMark x1="21667" y1="87246" x2="21667" y2="87246"/>
                        <a14:backgroundMark x1="21667" y1="87826" x2="21667" y2="87826"/>
                        <a14:backgroundMark x1="58333" y1="86957" x2="58333" y2="86957"/>
                        <a14:backgroundMark x1="58333" y1="86377" x2="58333" y2="86377"/>
                        <a14:backgroundMark x1="58333" y1="85797" x2="58333" y2="85797"/>
                        <a14:backgroundMark x1="58333" y1="85217" x2="58333" y2="85217"/>
                        <a14:backgroundMark x1="60000" y1="83768" x2="60000" y2="83768"/>
                        <a14:backgroundMark x1="58889" y1="83478" x2="58889" y2="83478"/>
                        <a14:backgroundMark x1="57778" y1="88116" x2="57778" y2="88116"/>
                        <a14:backgroundMark x1="58889" y1="87826" x2="58889" y2="87826"/>
                        <a14:backgroundMark x1="58333" y1="87826" x2="58333" y2="87826"/>
                        <a14:backgroundMark x1="8889" y1="76812" x2="11667" y2="76812"/>
                        <a14:backgroundMark x1="11111" y1="76812" x2="11298" y2="76934"/>
                        <a14:backgroundMark x1="15000" y1="80580" x2="15000" y2="80580"/>
                        <a14:backgroundMark x1="14444" y1="80290" x2="14444" y2="80290"/>
                        <a14:backgroundMark x1="13889" y1="80000" x2="13889" y2="80000"/>
                        <a14:backgroundMark x1="23889" y1="37681" x2="23889" y2="37681"/>
                      </a14:backgroundRemoval>
                    </a14:imgEffect>
                  </a14:imgLayer>
                </a14:imgProps>
              </a:ext>
            </a:extLst>
          </a:blip>
          <a:stretch>
            <a:fillRect/>
          </a:stretch>
        </p:blipFill>
        <p:spPr>
          <a:xfrm rot="15602447">
            <a:off x="2111039" y="1546264"/>
            <a:ext cx="1678339" cy="4501871"/>
          </a:xfrm>
          <a:prstGeom prst="rect">
            <a:avLst/>
          </a:prstGeom>
          <a:noFill/>
        </p:spPr>
      </p:pic>
      <p:sp>
        <p:nvSpPr>
          <p:cNvPr id="43" name="כותרת 1">
            <a:extLst>
              <a:ext uri="{FF2B5EF4-FFF2-40B4-BE49-F238E27FC236}">
                <a16:creationId xmlns:a16="http://schemas.microsoft.com/office/drawing/2014/main" id="{8F05E8B2-6C9D-46D8-A88D-B2FCFF94A0FA}"/>
              </a:ext>
            </a:extLst>
          </p:cNvPr>
          <p:cNvSpPr txBox="1">
            <a:spLocks/>
          </p:cNvSpPr>
          <p:nvPr/>
        </p:nvSpPr>
        <p:spPr>
          <a:xfrm>
            <a:off x="673486" y="660871"/>
            <a:ext cx="5536814" cy="882739"/>
          </a:xfrm>
          <a:prstGeom prst="rect">
            <a:avLst/>
          </a:prstGeom>
        </p:spPr>
        <p:txBody>
          <a:bodyPr vert="horz" lIns="91440" tIns="45720" rIns="91440" bIns="45720" rtlCol="0" anchor="t">
            <a:noAutofit/>
          </a:bodyPr>
          <a:lst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r>
              <a:rPr lang="en-US" sz="3200" dirty="0"/>
              <a:t>Key Block Division</a:t>
            </a:r>
            <a:endParaRPr lang="he-IL" sz="3200" dirty="0"/>
          </a:p>
        </p:txBody>
      </p:sp>
      <p:pic>
        <p:nvPicPr>
          <p:cNvPr id="44" name="Picture 43">
            <a:extLst>
              <a:ext uri="{FF2B5EF4-FFF2-40B4-BE49-F238E27FC236}">
                <a16:creationId xmlns:a16="http://schemas.microsoft.com/office/drawing/2014/main" id="{D6FEACB7-D681-4F1B-B77A-53A11A62338C}"/>
              </a:ext>
            </a:extLst>
          </p:cNvPr>
          <p:cNvPicPr>
            <a:picLocks noChangeAspect="1"/>
          </p:cNvPicPr>
          <p:nvPr/>
        </p:nvPicPr>
        <p:blipFill>
          <a:blip r:embed="rId4">
            <a:duotone>
              <a:prstClr val="black"/>
              <a:srgbClr val="FF9999">
                <a:tint val="45000"/>
                <a:satMod val="400000"/>
              </a:srgbClr>
            </a:duotone>
            <a:extLst>
              <a:ext uri="{BEBA8EAE-BF5A-486C-A8C5-ECC9F3942E4B}">
                <a14:imgProps xmlns:a14="http://schemas.microsoft.com/office/drawing/2010/main">
                  <a14:imgLayer r:embed="rId5">
                    <a14:imgEffect>
                      <a14:backgroundRemoval t="2319" b="92464" l="10000" r="90000">
                        <a14:foregroundMark x1="58537" y1="83478" x2="61667" y2="63478"/>
                        <a14:foregroundMark x1="58492" y1="83768" x2="58537" y2="83478"/>
                        <a14:foregroundMark x1="58446" y1="84058" x2="58492" y2="83768"/>
                        <a14:foregroundMark x1="58401" y1="84348" x2="58446" y2="84058"/>
                        <a14:foregroundMark x1="58310" y1="84928" x2="58401" y2="84348"/>
                        <a14:foregroundMark x1="58265" y1="85217" x2="58310" y2="84928"/>
                        <a14:foregroundMark x1="58220" y1="85507" x2="58265" y2="85217"/>
                        <a14:foregroundMark x1="58175" y1="85797" x2="58220" y2="85507"/>
                        <a14:foregroundMark x1="58084" y1="86377" x2="58175" y2="85797"/>
                        <a14:foregroundMark x1="58038" y1="86667" x2="58084" y2="86377"/>
                        <a14:foregroundMark x1="57993" y1="86957" x2="58038" y2="86667"/>
                        <a14:foregroundMark x1="57902" y1="87536" x2="57947" y2="87246"/>
                        <a14:foregroundMark x1="57856" y1="87826" x2="57902" y2="87536"/>
                        <a14:foregroundMark x1="57811" y1="88116" x2="57856" y2="87826"/>
                        <a14:foregroundMark x1="57630" y1="89275" x2="57766" y2="88406"/>
                        <a14:foregroundMark x1="57539" y1="89855" x2="57630" y2="89275"/>
                        <a14:foregroundMark x1="57494" y1="90145" x2="57539" y2="89855"/>
                        <a14:foregroundMark x1="57403" y1="90725" x2="57494" y2="90145"/>
                        <a14:foregroundMark x1="57222" y1="91884" x2="57403" y2="90725"/>
                        <a14:foregroundMark x1="62222" y1="62319" x2="63889" y2="57971"/>
                        <a14:foregroundMark x1="63889" y1="57681" x2="65000" y2="47246"/>
                        <a14:foregroundMark x1="68333" y1="24928" x2="68333" y2="22029"/>
                        <a14:foregroundMark x1="68889" y1="24348" x2="69444" y2="20580"/>
                        <a14:foregroundMark x1="69444" y1="20870" x2="67222" y2="9855"/>
                        <a14:foregroundMark x1="67222" y1="26377" x2="67222" y2="21739"/>
                        <a14:foregroundMark x1="61111" y1="55652" x2="58333" y2="62899"/>
                        <a14:foregroundMark x1="52778" y1="62899" x2="23889" y2="62609"/>
                        <a14:foregroundMark x1="23889" y1="62609" x2="32778" y2="75942"/>
                        <a14:foregroundMark x1="46111" y1="64348" x2="38333" y2="78261"/>
                        <a14:foregroundMark x1="38333" y1="78261" x2="53889" y2="70435"/>
                        <a14:foregroundMark x1="33889" y1="82609" x2="46111" y2="88986"/>
                        <a14:foregroundMark x1="45556" y1="87536" x2="21667" y2="87536"/>
                        <a14:foregroundMark x1="26667" y1="89275" x2="53889" y2="92464"/>
                        <a14:foregroundMark x1="53889" y1="92464" x2="53333" y2="91594"/>
                        <a14:foregroundMark x1="42778" y1="60580" x2="44444" y2="51594"/>
                        <a14:foregroundMark x1="43333" y1="52174" x2="45556" y2="24348"/>
                        <a14:foregroundMark x1="43889" y1="20000" x2="43457" y2="7826"/>
                        <a14:foregroundMark x1="43333" y1="3478" x2="43333" y2="2899"/>
                        <a14:foregroundMark x1="19444" y1="8406" x2="18479" y2="11427"/>
                        <a14:foregroundMark x1="19800" y1="23478" x2="20000" y2="26087"/>
                        <a14:foregroundMark x1="19558" y1="20320" x2="19711" y2="22319"/>
                        <a14:foregroundMark x1="22513" y1="39198" x2="25556" y2="55072"/>
                        <a14:foregroundMark x1="19500" y1="23478" x2="21839" y2="35683"/>
                        <a14:foregroundMark x1="19909" y1="35849" x2="18403" y2="23478"/>
                        <a14:foregroundMark x1="20556" y1="41159" x2="20340" y2="39386"/>
                        <a14:foregroundMark x1="20846" y1="39342" x2="21667" y2="46087"/>
                        <a14:foregroundMark x1="19444" y1="27826" x2="20416" y2="35806"/>
                        <a14:foregroundMark x1="19802" y1="39432" x2="21111" y2="47826"/>
                        <a14:foregroundMark x1="17312" y1="23478" x2="19252" y2="35906"/>
                        <a14:foregroundMark x1="21667" y1="37681" x2="21667" y2="38841"/>
                        <a14:foregroundMark x1="21667" y1="36232" x2="21667" y2="37681"/>
                        <a14:foregroundMark x1="45000" y1="33913" x2="45000" y2="37391"/>
                        <a14:foregroundMark x1="18333" y1="14783" x2="18333" y2="16812"/>
                        <a14:foregroundMark x1="42222" y1="11594" x2="42778" y2="15942"/>
                        <a14:foregroundMark x1="46111" y1="22029" x2="45556" y2="24638"/>
                        <a14:foregroundMark x1="42778" y1="3188" x2="42778" y2="3188"/>
                        <a14:foregroundMark x1="43333" y1="3188" x2="43333" y2="3478"/>
                        <a14:foregroundMark x1="66111" y1="7536" x2="66111" y2="7536"/>
                        <a14:foregroundMark x1="68333" y1="13333" x2="68333" y2="13333"/>
                        <a14:foregroundMark x1="15556" y1="79130" x2="15556" y2="79130"/>
                        <a14:foregroundMark x1="12222" y1="76421" x2="12222" y2="76356"/>
                        <a14:foregroundMark x1="56667" y1="86667" x2="56667" y2="86667"/>
                        <a14:foregroundMark x1="57222" y1="84928" x2="57222" y2="84928"/>
                        <a14:foregroundMark x1="13333" y1="76232" x2="17222" y2="78841"/>
                        <a14:foregroundMark x1="18929" y1="80580" x2="20000" y2="81449"/>
                        <a14:foregroundMark x1="18572" y1="80290" x2="18929" y2="80580"/>
                        <a14:foregroundMark x1="18215" y1="80000" x2="18572" y2="80290"/>
                        <a14:foregroundMark x1="15000" y1="77391" x2="18215" y2="80000"/>
                        <a14:foregroundMark x1="46111" y1="31884" x2="46111" y2="31884"/>
                        <a14:foregroundMark x1="18889" y1="37681" x2="18889" y2="37681"/>
                        <a14:backgroundMark x1="25000" y1="35942" x2="25079" y2="36232"/>
                        <a14:backgroundMark x1="25556" y1="35362" x2="25834" y2="36232"/>
                        <a14:backgroundMark x1="26667" y1="39420" x2="26390" y2="38841"/>
                        <a14:backgroundMark x1="45556" y1="5797" x2="45556" y2="5797"/>
                        <a14:backgroundMark x1="45000" y1="3478" x2="45000" y2="4638"/>
                        <a14:backgroundMark x1="42222" y1="2319" x2="42222" y2="2319"/>
                        <a14:backgroundMark x1="46111" y1="6667" x2="46111" y2="5507"/>
                        <a14:backgroundMark x1="45556" y1="6377" x2="45000" y2="5507"/>
                        <a14:backgroundMark x1="16000" y1="16812" x2="16111" y2="17101"/>
                        <a14:backgroundMark x1="14653" y1="16812" x2="15556" y2="20580"/>
                        <a14:backgroundMark x1="16111" y1="11304" x2="15556" y2="14203"/>
                        <a14:backgroundMark x1="15556" y1="13913" x2="15556" y2="14783"/>
                        <a14:backgroundMark x1="15556" y1="22319" x2="15556" y2="23478"/>
                        <a14:backgroundMark x1="48333" y1="6377" x2="46667" y2="5797"/>
                        <a14:backgroundMark x1="45556" y1="5797" x2="45556" y2="7246"/>
                        <a14:backgroundMark x1="45556" y1="4638" x2="45556" y2="7826"/>
                        <a14:backgroundMark x1="65000" y1="6667" x2="65000" y2="6667"/>
                        <a14:backgroundMark x1="65000" y1="6957" x2="65000" y2="6957"/>
                        <a14:backgroundMark x1="65000" y1="7536" x2="65000" y2="7536"/>
                        <a14:backgroundMark x1="59444" y1="84348" x2="59444" y2="84348"/>
                        <a14:backgroundMark x1="59444" y1="85507" x2="59444" y2="85507"/>
                        <a14:backgroundMark x1="60000" y1="86667" x2="60000" y2="86667"/>
                        <a14:backgroundMark x1="59444" y1="86377" x2="59444" y2="86377"/>
                        <a14:backgroundMark x1="58889" y1="86957" x2="58889" y2="87246"/>
                        <a14:backgroundMark x1="58889" y1="88116" x2="58889" y2="88406"/>
                        <a14:backgroundMark x1="58889" y1="87826" x2="58889" y2="87826"/>
                        <a14:backgroundMark x1="58333" y1="88406" x2="58333" y2="88406"/>
                        <a14:backgroundMark x1="58333" y1="89275" x2="58333" y2="89275"/>
                        <a14:backgroundMark x1="58333" y1="89855" x2="58333" y2="89855"/>
                        <a14:backgroundMark x1="58333" y1="90725" x2="58333" y2="90725"/>
                        <a14:backgroundMark x1="58889" y1="90145" x2="58889" y2="90145"/>
                        <a14:backgroundMark x1="58333" y1="90145" x2="58333" y2="90145"/>
                        <a14:backgroundMark x1="58889" y1="87536" x2="58889" y2="87536"/>
                        <a14:backgroundMark x1="59444" y1="86377" x2="59444" y2="86377"/>
                        <a14:backgroundMark x1="58889" y1="85797" x2="58889" y2="85797"/>
                        <a14:backgroundMark x1="58889" y1="84928" x2="58889" y2="84928"/>
                        <a14:backgroundMark x1="60000" y1="83768" x2="60000" y2="83768"/>
                        <a14:backgroundMark x1="59444" y1="84058" x2="59444" y2="84058"/>
                        <a14:backgroundMark x1="21111" y1="87246" x2="21111" y2="87246"/>
                        <a14:backgroundMark x1="21667" y1="88406" x2="21667" y2="88406"/>
                        <a14:backgroundMark x1="21667" y1="87246" x2="21667" y2="87246"/>
                        <a14:backgroundMark x1="21667" y1="87826" x2="21667" y2="87826"/>
                        <a14:backgroundMark x1="58333" y1="86957" x2="58333" y2="86957"/>
                        <a14:backgroundMark x1="58333" y1="86377" x2="58333" y2="86377"/>
                        <a14:backgroundMark x1="58333" y1="85797" x2="58333" y2="85797"/>
                        <a14:backgroundMark x1="58333" y1="85217" x2="58333" y2="85217"/>
                        <a14:backgroundMark x1="60000" y1="83768" x2="60000" y2="83768"/>
                        <a14:backgroundMark x1="58889" y1="83478" x2="58889" y2="83478"/>
                        <a14:backgroundMark x1="57778" y1="88116" x2="57778" y2="88116"/>
                        <a14:backgroundMark x1="58889" y1="87826" x2="58889" y2="87826"/>
                        <a14:backgroundMark x1="58333" y1="87826" x2="58333" y2="87826"/>
                        <a14:backgroundMark x1="8889" y1="76812" x2="11667" y2="76812"/>
                        <a14:backgroundMark x1="11111" y1="76812" x2="11298" y2="76934"/>
                        <a14:backgroundMark x1="15000" y1="80580" x2="15000" y2="80580"/>
                        <a14:backgroundMark x1="14444" y1="80290" x2="14444" y2="80290"/>
                        <a14:backgroundMark x1="13889" y1="80000" x2="13889" y2="80000"/>
                        <a14:backgroundMark x1="23889" y1="37681" x2="23889" y2="37681"/>
                      </a14:backgroundRemoval>
                    </a14:imgEffect>
                  </a14:imgLayer>
                </a14:imgProps>
              </a:ext>
            </a:extLst>
          </a:blip>
          <a:stretch>
            <a:fillRect/>
          </a:stretch>
        </p:blipFill>
        <p:spPr>
          <a:xfrm rot="15602447">
            <a:off x="2345662" y="2584036"/>
            <a:ext cx="1678339" cy="4501871"/>
          </a:xfrm>
          <a:prstGeom prst="rect">
            <a:avLst/>
          </a:prstGeom>
          <a:noFill/>
        </p:spPr>
      </p:pic>
    </p:spTree>
    <p:extLst>
      <p:ext uri="{BB962C8B-B14F-4D97-AF65-F5344CB8AC3E}">
        <p14:creationId xmlns:p14="http://schemas.microsoft.com/office/powerpoint/2010/main" val="3967803700"/>
      </p:ext>
    </p:extLst>
  </p:cSld>
  <p:clrMapOvr>
    <a:masterClrMapping/>
  </p:clrMapOvr>
  <mc:AlternateContent xmlns:mc="http://schemas.openxmlformats.org/markup-compatibility/2006" xmlns:p14="http://schemas.microsoft.com/office/powerpoint/2010/main">
    <mc:Choice Requires="p14">
      <p:transition p14:dur="10" advTm="10"/>
    </mc:Choice>
    <mc:Fallback xmlns="">
      <p:transition advTm="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anim calcmode="lin" valueType="num">
                                      <p:cBhvr>
                                        <p:cTn id="8" dur="500" fill="hold"/>
                                        <p:tgtEl>
                                          <p:spTgt spid="29"/>
                                        </p:tgtEl>
                                        <p:attrNameLst>
                                          <p:attrName>ppt_x</p:attrName>
                                        </p:attrNameLst>
                                      </p:cBhvr>
                                      <p:tavLst>
                                        <p:tav tm="0">
                                          <p:val>
                                            <p:strVal val="#ppt_x"/>
                                          </p:val>
                                        </p:tav>
                                        <p:tav tm="100000">
                                          <p:val>
                                            <p:strVal val="#ppt_x"/>
                                          </p:val>
                                        </p:tav>
                                      </p:tavLst>
                                    </p:anim>
                                    <p:anim calcmode="lin" valueType="num">
                                      <p:cBhvr>
                                        <p:cTn id="9" dur="500" fill="hold"/>
                                        <p:tgtEl>
                                          <p:spTgt spid="2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path" presetSubtype="0" accel="21000" decel="50000" fill="hold" nodeType="afterEffect">
                                  <p:stCondLst>
                                    <p:cond delay="0"/>
                                  </p:stCondLst>
                                  <p:childTnLst>
                                    <p:animMotion origin="layout" path="M 2.91667E-6 -3.7037E-6 L 0.57695 -0.21296 " pathEditMode="relative" rAng="0" ptsTypes="AA">
                                      <p:cBhvr>
                                        <p:cTn id="12" dur="1000" fill="hold"/>
                                        <p:tgtEl>
                                          <p:spTgt spid="29"/>
                                        </p:tgtEl>
                                        <p:attrNameLst>
                                          <p:attrName>ppt_x</p:attrName>
                                          <p:attrName>ppt_y</p:attrName>
                                        </p:attrNameLst>
                                      </p:cBhvr>
                                      <p:rCtr x="28841" y="-10648"/>
                                    </p:animMotion>
                                  </p:childTnLst>
                                </p:cTn>
                              </p:par>
                            </p:childTnLst>
                          </p:cTn>
                        </p:par>
                        <p:par>
                          <p:cTn id="13" fill="hold">
                            <p:stCondLst>
                              <p:cond delay="1500"/>
                            </p:stCondLst>
                            <p:childTnLst>
                              <p:par>
                                <p:cTn id="14" presetID="10" presetClass="exit" presetSubtype="0" fill="hold" nodeType="afterEffect">
                                  <p:stCondLst>
                                    <p:cond delay="0"/>
                                  </p:stCondLst>
                                  <p:childTnLst>
                                    <p:animEffect transition="out" filter="fade">
                                      <p:cBhvr>
                                        <p:cTn id="15" dur="500"/>
                                        <p:tgtEl>
                                          <p:spTgt spid="29"/>
                                        </p:tgtEl>
                                      </p:cBhvr>
                                    </p:animEffect>
                                    <p:set>
                                      <p:cBhvr>
                                        <p:cTn id="16" dur="1" fill="hold">
                                          <p:stCondLst>
                                            <p:cond delay="499"/>
                                          </p:stCondLst>
                                        </p:cTn>
                                        <p:tgtEl>
                                          <p:spTgt spid="29"/>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42" presetClass="path" presetSubtype="0" accel="14000" decel="50000" fill="hold" nodeType="withEffect">
                                  <p:stCondLst>
                                    <p:cond delay="0"/>
                                  </p:stCondLst>
                                  <p:childTnLst>
                                    <p:animMotion origin="layout" path="M 2.08333E-6 -2.59259E-6 L 0.55534 -0.25208 " pathEditMode="relative" rAng="0" ptsTypes="AA">
                                      <p:cBhvr>
                                        <p:cTn id="20" dur="1000" fill="hold"/>
                                        <p:tgtEl>
                                          <p:spTgt spid="44"/>
                                        </p:tgtEl>
                                        <p:attrNameLst>
                                          <p:attrName>ppt_x</p:attrName>
                                          <p:attrName>ppt_y</p:attrName>
                                        </p:attrNameLst>
                                      </p:cBhvr>
                                      <p:rCtr x="27760" y="-12616"/>
                                    </p:animMotion>
                                  </p:childTnLst>
                                </p:cTn>
                              </p:par>
                            </p:childTnLst>
                          </p:cTn>
                        </p:par>
                        <p:par>
                          <p:cTn id="21" fill="hold">
                            <p:stCondLst>
                              <p:cond delay="2500"/>
                            </p:stCondLst>
                            <p:childTnLst>
                              <p:par>
                                <p:cTn id="22" presetID="1" presetClass="exit" presetSubtype="0" fill="hold" nodeType="afterEffect">
                                  <p:stCondLst>
                                    <p:cond delay="0"/>
                                  </p:stCondLst>
                                  <p:childTnLst>
                                    <p:set>
                                      <p:cBhvr>
                                        <p:cTn id="23" dur="1" fill="hold">
                                          <p:stCondLst>
                                            <p:cond delay="0"/>
                                          </p:stCondLst>
                                        </p:cTn>
                                        <p:tgtEl>
                                          <p:spTgt spid="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865EAB3-A891-46AE-B7CC-AE94213D146D}"/>
              </a:ext>
            </a:extLst>
          </p:cNvPr>
          <p:cNvSpPr txBox="1"/>
          <p:nvPr/>
        </p:nvSpPr>
        <p:spPr>
          <a:xfrm>
            <a:off x="1349583" y="2336800"/>
            <a:ext cx="8394792" cy="2913105"/>
          </a:xfrm>
          <a:prstGeom prst="rect">
            <a:avLst/>
          </a:prstGeom>
          <a:blipFill dpi="0" rotWithShape="1">
            <a:blip r:embed="rId2">
              <a:alphaModFix amt="82000"/>
              <a:extLst>
                <a:ext uri="{BEBA8EAE-BF5A-486C-A8C5-ECC9F3942E4B}">
                  <a14:imgProps xmlns:a14="http://schemas.microsoft.com/office/drawing/2010/main">
                    <a14:imgLayer r:embed="rId3">
                      <a14:imgEffect>
                        <a14:artisticCrisscrossEtching/>
                      </a14:imgEffect>
                      <a14:imgEffect>
                        <a14:colorTemperature colorTemp="5900"/>
                      </a14:imgEffect>
                    </a14:imgLayer>
                  </a14:imgProps>
                </a:ext>
              </a:extLst>
            </a:blip>
            <a:srcRect/>
            <a:stretch>
              <a:fillRect/>
            </a:stretch>
          </a:blipFill>
          <a:scene3d>
            <a:camera prst="perspectiveContrastingRightFacing"/>
            <a:lightRig rig="threePt" dir="t"/>
          </a:scene3d>
          <a:sp3d>
            <a:bevelT w="101600" prst="riblet"/>
          </a:sp3d>
        </p:spPr>
        <p:txBody>
          <a:bodyPr wrap="square" rtlCol="0">
            <a:spAutoFit/>
          </a:bodyPr>
          <a:lstStyle/>
          <a:p>
            <a:endParaRPr lang="en-US" sz="1410" dirty="0"/>
          </a:p>
          <a:p>
            <a:endParaRPr lang="en-US" sz="1410" dirty="0"/>
          </a:p>
          <a:p>
            <a:endParaRPr lang="en-US" sz="1410" dirty="0"/>
          </a:p>
          <a:p>
            <a:endParaRPr lang="en-US" sz="1410" dirty="0"/>
          </a:p>
          <a:p>
            <a:endParaRPr lang="en-US" sz="1410" dirty="0"/>
          </a:p>
          <a:p>
            <a:endParaRPr lang="en-US" sz="1410" dirty="0"/>
          </a:p>
          <a:p>
            <a:endParaRPr lang="en-US" sz="1410" dirty="0"/>
          </a:p>
          <a:p>
            <a:endParaRPr lang="en-US" sz="1410" dirty="0"/>
          </a:p>
          <a:p>
            <a:endParaRPr lang="en-US" sz="1410" dirty="0"/>
          </a:p>
          <a:p>
            <a:endParaRPr lang="en-US" sz="1410" dirty="0"/>
          </a:p>
          <a:p>
            <a:endParaRPr lang="en-US" sz="1410" dirty="0"/>
          </a:p>
          <a:p>
            <a:endParaRPr lang="en-US" sz="1410" dirty="0"/>
          </a:p>
          <a:p>
            <a:endParaRPr lang="en-US" sz="1410" dirty="0"/>
          </a:p>
        </p:txBody>
      </p:sp>
      <p:sp>
        <p:nvSpPr>
          <p:cNvPr id="43" name="כותרת 1">
            <a:extLst>
              <a:ext uri="{FF2B5EF4-FFF2-40B4-BE49-F238E27FC236}">
                <a16:creationId xmlns:a16="http://schemas.microsoft.com/office/drawing/2014/main" id="{8F05E8B2-6C9D-46D8-A88D-B2FCFF94A0FA}"/>
              </a:ext>
            </a:extLst>
          </p:cNvPr>
          <p:cNvSpPr txBox="1">
            <a:spLocks/>
          </p:cNvSpPr>
          <p:nvPr/>
        </p:nvSpPr>
        <p:spPr>
          <a:xfrm>
            <a:off x="673486" y="660871"/>
            <a:ext cx="5536814" cy="541715"/>
          </a:xfrm>
          <a:prstGeom prst="rect">
            <a:avLst/>
          </a:prstGeom>
        </p:spPr>
        <p:txBody>
          <a:bodyPr vert="horz" lIns="91440" tIns="45720" rIns="91440" bIns="45720" rtlCol="0" anchor="t">
            <a:noAutofit/>
          </a:bodyPr>
          <a:lst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r>
              <a:rPr lang="en-US" sz="3200" dirty="0"/>
              <a:t>Key Block Division</a:t>
            </a:r>
            <a:endParaRPr lang="he-IL" sz="3200" dirty="0"/>
          </a:p>
        </p:txBody>
      </p:sp>
      <p:grpSp>
        <p:nvGrpSpPr>
          <p:cNvPr id="3" name="Group 2">
            <a:extLst>
              <a:ext uri="{FF2B5EF4-FFF2-40B4-BE49-F238E27FC236}">
                <a16:creationId xmlns:a16="http://schemas.microsoft.com/office/drawing/2014/main" id="{3F64E217-4F32-4932-BAD7-7D7ABA8BA98E}"/>
              </a:ext>
            </a:extLst>
          </p:cNvPr>
          <p:cNvGrpSpPr/>
          <p:nvPr/>
        </p:nvGrpSpPr>
        <p:grpSpPr>
          <a:xfrm>
            <a:off x="1244711" y="2570846"/>
            <a:ext cx="8499664" cy="1947932"/>
            <a:chOff x="898336" y="2570846"/>
            <a:chExt cx="8499664" cy="1947932"/>
          </a:xfrm>
        </p:grpSpPr>
        <p:sp>
          <p:nvSpPr>
            <p:cNvPr id="9" name="TextBox 8">
              <a:extLst>
                <a:ext uri="{FF2B5EF4-FFF2-40B4-BE49-F238E27FC236}">
                  <a16:creationId xmlns:a16="http://schemas.microsoft.com/office/drawing/2014/main" id="{FC04D192-8978-40F7-BA5D-B1AEEB6C64BC}"/>
                </a:ext>
              </a:extLst>
            </p:cNvPr>
            <p:cNvSpPr txBox="1"/>
            <p:nvPr/>
          </p:nvSpPr>
          <p:spPr>
            <a:xfrm>
              <a:off x="898336" y="2570846"/>
              <a:ext cx="8499664" cy="309315"/>
            </a:xfrm>
            <a:prstGeom prst="rect">
              <a:avLst/>
            </a:prstGeom>
            <a:blipFill dpi="0" rotWithShape="1">
              <a:blip r:embed="rId4">
                <a:alphaModFix amt="82000"/>
                <a:extLst>
                  <a:ext uri="{BEBA8EAE-BF5A-486C-A8C5-ECC9F3942E4B}">
                    <a14:imgProps xmlns:a14="http://schemas.microsoft.com/office/drawing/2010/main">
                      <a14:imgLayer r:embed="rId3">
                        <a14:imgEffect>
                          <a14:artisticCrisscrossEtching/>
                        </a14:imgEffect>
                        <a14:imgEffect>
                          <a14:colorTemperature colorTemp="5300"/>
                        </a14:imgEffect>
                      </a14:imgLayer>
                    </a14:imgProps>
                  </a:ext>
                </a:extLst>
              </a:blip>
              <a:srcRect/>
              <a:stretch>
                <a:fillRect/>
              </a:stretch>
            </a:blipFill>
            <a:scene3d>
              <a:camera prst="perspectiveContrastingRightFacing">
                <a:rot lat="300572" lon="18945021" rev="210773"/>
              </a:camera>
              <a:lightRig rig="threePt" dir="t"/>
            </a:scene3d>
            <a:sp3d>
              <a:bevelT w="101600" prst="riblet"/>
            </a:sp3d>
          </p:spPr>
          <p:txBody>
            <a:bodyPr wrap="square" rtlCol="0">
              <a:spAutoFit/>
            </a:bodyPr>
            <a:lstStyle/>
            <a:p>
              <a:r>
                <a:rPr lang="en-US" sz="1410" dirty="0"/>
                <a:t> 02-60-0a-5d-9e-3f-a7-06-c2-06-d1-f5-9d-1e-f2-45</a:t>
              </a:r>
            </a:p>
          </p:txBody>
        </p:sp>
        <p:sp>
          <p:nvSpPr>
            <p:cNvPr id="11" name="TextBox 10">
              <a:extLst>
                <a:ext uri="{FF2B5EF4-FFF2-40B4-BE49-F238E27FC236}">
                  <a16:creationId xmlns:a16="http://schemas.microsoft.com/office/drawing/2014/main" id="{FA57B553-C355-4C6A-9B28-6F39F4663CFD}"/>
                </a:ext>
              </a:extLst>
            </p:cNvPr>
            <p:cNvSpPr txBox="1"/>
            <p:nvPr/>
          </p:nvSpPr>
          <p:spPr>
            <a:xfrm>
              <a:off x="961644" y="3394163"/>
              <a:ext cx="8353224" cy="340484"/>
            </a:xfrm>
            <a:prstGeom prst="rect">
              <a:avLst/>
            </a:prstGeom>
            <a:blipFill dpi="0" rotWithShape="1">
              <a:blip r:embed="rId4">
                <a:alphaModFix amt="82000"/>
                <a:extLst>
                  <a:ext uri="{BEBA8EAE-BF5A-486C-A8C5-ECC9F3942E4B}">
                    <a14:imgProps xmlns:a14="http://schemas.microsoft.com/office/drawing/2010/main">
                      <a14:imgLayer r:embed="rId3">
                        <a14:imgEffect>
                          <a14:artisticCrisscrossEtching/>
                        </a14:imgEffect>
                        <a14:imgEffect>
                          <a14:colorTemperature colorTemp="5300"/>
                        </a14:imgEffect>
                      </a14:imgLayer>
                    </a14:imgProps>
                  </a:ext>
                </a:extLst>
              </a:blip>
              <a:srcRect/>
              <a:stretch>
                <a:fillRect/>
              </a:stretch>
            </a:blipFill>
            <a:scene3d>
              <a:camera prst="perspectiveContrastingRightFacing">
                <a:rot lat="480000" lon="18963660" rev="213209"/>
              </a:camera>
              <a:lightRig rig="threePt" dir="t"/>
            </a:scene3d>
            <a:sp3d>
              <a:bevelT w="101600" prst="riblet"/>
            </a:sp3d>
          </p:spPr>
          <p:txBody>
            <a:bodyPr wrap="square" rtlCol="0">
              <a:spAutoFit/>
            </a:bodyPr>
            <a:lstStyle/>
            <a:p>
              <a:r>
                <a:rPr lang="en-US" sz="1600" dirty="0"/>
                <a:t> </a:t>
              </a:r>
              <a:r>
                <a:rPr lang="en-US" sz="1450" dirty="0"/>
                <a:t>32-2f-aa-5a-9f-f5-df-23-ba-18-7a-07-bc-26-2f-92</a:t>
              </a:r>
            </a:p>
          </p:txBody>
        </p:sp>
        <p:sp>
          <p:nvSpPr>
            <p:cNvPr id="13" name="TextBox 12">
              <a:extLst>
                <a:ext uri="{FF2B5EF4-FFF2-40B4-BE49-F238E27FC236}">
                  <a16:creationId xmlns:a16="http://schemas.microsoft.com/office/drawing/2014/main" id="{B5E5C1A5-D91C-4E73-88D0-183275E7EC1E}"/>
                </a:ext>
              </a:extLst>
            </p:cNvPr>
            <p:cNvSpPr txBox="1"/>
            <p:nvPr/>
          </p:nvSpPr>
          <p:spPr>
            <a:xfrm>
              <a:off x="1063242" y="4211001"/>
              <a:ext cx="8293191" cy="307777"/>
            </a:xfrm>
            <a:prstGeom prst="rect">
              <a:avLst/>
            </a:prstGeom>
            <a:blipFill dpi="0" rotWithShape="1">
              <a:blip r:embed="rId4">
                <a:alphaModFix amt="82000"/>
                <a:extLst>
                  <a:ext uri="{BEBA8EAE-BF5A-486C-A8C5-ECC9F3942E4B}">
                    <a14:imgProps xmlns:a14="http://schemas.microsoft.com/office/drawing/2010/main">
                      <a14:imgLayer r:embed="rId3">
                        <a14:imgEffect>
                          <a14:artisticCrisscrossEtching/>
                        </a14:imgEffect>
                        <a14:imgEffect>
                          <a14:colorTemperature colorTemp="5300"/>
                        </a14:imgEffect>
                      </a14:imgLayer>
                    </a14:imgProps>
                  </a:ext>
                </a:extLst>
              </a:blip>
              <a:srcRect/>
              <a:stretch>
                <a:fillRect/>
              </a:stretch>
            </a:blipFill>
            <a:scene3d>
              <a:camera prst="perspectiveContrastingRightFacing">
                <a:rot lat="600000" lon="18963660" rev="213209"/>
              </a:camera>
              <a:lightRig rig="threePt" dir="t"/>
            </a:scene3d>
            <a:sp3d>
              <a:bevelT w="101600" prst="riblet"/>
            </a:sp3d>
          </p:spPr>
          <p:txBody>
            <a:bodyPr wrap="square" rtlCol="0">
              <a:spAutoFit/>
            </a:bodyPr>
            <a:lstStyle/>
            <a:p>
              <a:r>
                <a:rPr lang="en-US" sz="1350" dirty="0"/>
                <a:t> </a:t>
              </a:r>
              <a:r>
                <a:rPr lang="en-US" sz="1400" dirty="0"/>
                <a:t>68-c9-51-79-b0-bc-ae-79-dd-ce-f0-67-4a-fb-30-aa-D6-c6-eb-db-31-39-d0-22-cd-71-79-b7-5e-0c-9b-30</a:t>
              </a:r>
            </a:p>
          </p:txBody>
        </p:sp>
      </p:grpSp>
      <p:grpSp>
        <p:nvGrpSpPr>
          <p:cNvPr id="4" name="Group 3">
            <a:extLst>
              <a:ext uri="{FF2B5EF4-FFF2-40B4-BE49-F238E27FC236}">
                <a16:creationId xmlns:a16="http://schemas.microsoft.com/office/drawing/2014/main" id="{6FA1E581-4E90-4431-A298-7E409558D68D}"/>
              </a:ext>
            </a:extLst>
          </p:cNvPr>
          <p:cNvGrpSpPr/>
          <p:nvPr/>
        </p:nvGrpSpPr>
        <p:grpSpPr>
          <a:xfrm>
            <a:off x="1294164" y="2979410"/>
            <a:ext cx="8450211" cy="2010956"/>
            <a:chOff x="947789" y="2979410"/>
            <a:chExt cx="8450211" cy="2010956"/>
          </a:xfrm>
        </p:grpSpPr>
        <p:sp>
          <p:nvSpPr>
            <p:cNvPr id="10" name="TextBox 9">
              <a:extLst>
                <a:ext uri="{FF2B5EF4-FFF2-40B4-BE49-F238E27FC236}">
                  <a16:creationId xmlns:a16="http://schemas.microsoft.com/office/drawing/2014/main" id="{A3B299E0-72D7-494E-90C4-D559461625B7}"/>
                </a:ext>
              </a:extLst>
            </p:cNvPr>
            <p:cNvSpPr txBox="1"/>
            <p:nvPr/>
          </p:nvSpPr>
          <p:spPr>
            <a:xfrm>
              <a:off x="947789" y="2979410"/>
              <a:ext cx="8394791" cy="315471"/>
            </a:xfrm>
            <a:prstGeom prst="rect">
              <a:avLst/>
            </a:prstGeom>
            <a:blipFill dpi="0" rotWithShape="1">
              <a:blip r:embed="rId4">
                <a:alphaModFix amt="82000"/>
                <a:extLst>
                  <a:ext uri="{BEBA8EAE-BF5A-486C-A8C5-ECC9F3942E4B}">
                    <a14:imgProps xmlns:a14="http://schemas.microsoft.com/office/drawing/2010/main">
                      <a14:imgLayer r:embed="rId3">
                        <a14:imgEffect>
                          <a14:artisticCrisscrossEtching/>
                        </a14:imgEffect>
                        <a14:imgEffect>
                          <a14:colorTemperature colorTemp="5300"/>
                        </a14:imgEffect>
                      </a14:imgLayer>
                    </a14:imgProps>
                  </a:ext>
                </a:extLst>
              </a:blip>
              <a:srcRect/>
              <a:stretch>
                <a:fillRect/>
              </a:stretch>
            </a:blipFill>
            <a:scene3d>
              <a:camera prst="perspectiveContrastingRightFacing">
                <a:rot lat="420000" lon="18963660" rev="213209"/>
              </a:camera>
              <a:lightRig rig="threePt" dir="t"/>
            </a:scene3d>
            <a:sp3d>
              <a:bevelT w="101600" prst="riblet"/>
            </a:sp3d>
          </p:spPr>
          <p:txBody>
            <a:bodyPr wrap="square" rtlCol="0">
              <a:spAutoFit/>
            </a:bodyPr>
            <a:lstStyle/>
            <a:p>
              <a:r>
                <a:rPr lang="en-US" sz="1450" dirty="0"/>
                <a:t> 41-02-5c-56-17-3f-0d-7b-39-83-01-ba-1f-80-d2-75</a:t>
              </a:r>
            </a:p>
          </p:txBody>
        </p:sp>
        <p:sp>
          <p:nvSpPr>
            <p:cNvPr id="12" name="TextBox 11">
              <a:extLst>
                <a:ext uri="{FF2B5EF4-FFF2-40B4-BE49-F238E27FC236}">
                  <a16:creationId xmlns:a16="http://schemas.microsoft.com/office/drawing/2014/main" id="{D4F76931-7EAD-46ED-8315-328BCD42E90B}"/>
                </a:ext>
              </a:extLst>
            </p:cNvPr>
            <p:cNvSpPr txBox="1"/>
            <p:nvPr/>
          </p:nvSpPr>
          <p:spPr>
            <a:xfrm>
              <a:off x="1035534" y="3812008"/>
              <a:ext cx="8362466" cy="307777"/>
            </a:xfrm>
            <a:prstGeom prst="rect">
              <a:avLst/>
            </a:prstGeom>
            <a:blipFill dpi="0" rotWithShape="1">
              <a:blip r:embed="rId4">
                <a:alphaModFix amt="82000"/>
                <a:extLst>
                  <a:ext uri="{BEBA8EAE-BF5A-486C-A8C5-ECC9F3942E4B}">
                    <a14:imgProps xmlns:a14="http://schemas.microsoft.com/office/drawing/2010/main">
                      <a14:imgLayer r:embed="rId3">
                        <a14:imgEffect>
                          <a14:artisticCrisscrossEtching/>
                        </a14:imgEffect>
                        <a14:imgEffect>
                          <a14:colorTemperature colorTemp="5300"/>
                        </a14:imgEffect>
                      </a14:imgLayer>
                    </a14:imgProps>
                  </a:ext>
                </a:extLst>
              </a:blip>
              <a:srcRect/>
              <a:stretch>
                <a:fillRect/>
              </a:stretch>
            </a:blipFill>
            <a:scene3d>
              <a:camera prst="perspectiveContrastingRightFacing">
                <a:rot lat="540000" lon="18945021" rev="210773"/>
              </a:camera>
              <a:lightRig rig="threePt" dir="t"/>
            </a:scene3d>
            <a:sp3d>
              <a:bevelT w="101600" prst="riblet"/>
            </a:sp3d>
          </p:spPr>
          <p:txBody>
            <a:bodyPr wrap="square" rtlCol="0">
              <a:spAutoFit/>
            </a:bodyPr>
            <a:lstStyle/>
            <a:p>
              <a:r>
                <a:rPr lang="en-US" sz="1400" dirty="0"/>
                <a:t> 81-53-05-25-e8-d2-bb-20-24-eb-52-20-ec-82-d4-2a</a:t>
              </a:r>
            </a:p>
          </p:txBody>
        </p:sp>
        <p:sp>
          <p:nvSpPr>
            <p:cNvPr id="14" name="TextBox 13">
              <a:extLst>
                <a:ext uri="{FF2B5EF4-FFF2-40B4-BE49-F238E27FC236}">
                  <a16:creationId xmlns:a16="http://schemas.microsoft.com/office/drawing/2014/main" id="{8A186BD4-A764-43A3-9E69-0AECDFB64FE7}"/>
                </a:ext>
              </a:extLst>
            </p:cNvPr>
            <p:cNvSpPr txBox="1"/>
            <p:nvPr/>
          </p:nvSpPr>
          <p:spPr>
            <a:xfrm>
              <a:off x="1112974" y="4682589"/>
              <a:ext cx="8285025" cy="307777"/>
            </a:xfrm>
            <a:prstGeom prst="rect">
              <a:avLst/>
            </a:prstGeom>
            <a:blipFill dpi="0" rotWithShape="1">
              <a:blip r:embed="rId4">
                <a:alphaModFix amt="82000"/>
                <a:extLst>
                  <a:ext uri="{BEBA8EAE-BF5A-486C-A8C5-ECC9F3942E4B}">
                    <a14:imgProps xmlns:a14="http://schemas.microsoft.com/office/drawing/2010/main">
                      <a14:imgLayer r:embed="rId3">
                        <a14:imgEffect>
                          <a14:artisticCrisscrossEtching/>
                        </a14:imgEffect>
                        <a14:imgEffect>
                          <a14:colorTemperature colorTemp="5300"/>
                        </a14:imgEffect>
                      </a14:imgLayer>
                    </a14:imgProps>
                  </a:ext>
                </a:extLst>
              </a:blip>
              <a:srcRect/>
              <a:stretch>
                <a:fillRect/>
              </a:stretch>
            </a:blipFill>
            <a:scene3d>
              <a:camera prst="perspectiveContrastingRightFacing">
                <a:rot lat="720000" lon="18963660" rev="213209"/>
              </a:camera>
              <a:lightRig rig="threePt" dir="t"/>
            </a:scene3d>
            <a:sp3d>
              <a:bevelT w="101600" prst="riblet"/>
            </a:sp3d>
          </p:spPr>
          <p:txBody>
            <a:bodyPr wrap="square" rtlCol="0">
              <a:spAutoFit/>
            </a:bodyPr>
            <a:lstStyle/>
            <a:p>
              <a:r>
                <a:rPr lang="en-US" sz="1400" dirty="0"/>
                <a:t> 6e-47-87-29-43-fb-85-ff-08-4e-20-fa-32-b9-ce-27-bf-f5-83-af-47-84-70-39-ab-dd-6f-f5-0d-e3-49-6f</a:t>
              </a:r>
            </a:p>
          </p:txBody>
        </p:sp>
      </p:grpSp>
      <p:sp>
        <p:nvSpPr>
          <p:cNvPr id="15" name="TextBox 14">
            <a:extLst>
              <a:ext uri="{FF2B5EF4-FFF2-40B4-BE49-F238E27FC236}">
                <a16:creationId xmlns:a16="http://schemas.microsoft.com/office/drawing/2014/main" id="{061EE1CD-8DD5-43F0-9E75-143D5D06BBD5}"/>
              </a:ext>
            </a:extLst>
          </p:cNvPr>
          <p:cNvSpPr txBox="1"/>
          <p:nvPr/>
        </p:nvSpPr>
        <p:spPr>
          <a:xfrm>
            <a:off x="1731868" y="2419030"/>
            <a:ext cx="8499664" cy="309315"/>
          </a:xfrm>
          <a:prstGeom prst="rect">
            <a:avLst/>
          </a:prstGeom>
          <a:blipFill dpi="0" rotWithShape="1">
            <a:blip r:embed="rId4">
              <a:alphaModFix amt="82000"/>
              <a:extLst>
                <a:ext uri="{BEBA8EAE-BF5A-486C-A8C5-ECC9F3942E4B}">
                  <a14:imgProps xmlns:a14="http://schemas.microsoft.com/office/drawing/2010/main">
                    <a14:imgLayer r:embed="rId3">
                      <a14:imgEffect>
                        <a14:artisticCrisscrossEtching/>
                      </a14:imgEffect>
                      <a14:imgEffect>
                        <a14:colorTemperature colorTemp="5300"/>
                      </a14:imgEffect>
                    </a14:imgLayer>
                  </a14:imgProps>
                </a:ext>
              </a:extLst>
            </a:blip>
            <a:srcRect/>
            <a:stretch>
              <a:fillRect/>
            </a:stretch>
          </a:blipFill>
          <a:scene3d>
            <a:camera prst="perspectiveContrastingRightFacing">
              <a:rot lat="300572" lon="18945021" rev="210773"/>
            </a:camera>
            <a:lightRig rig="threePt" dir="t"/>
          </a:scene3d>
          <a:sp3d>
            <a:bevelT w="101600" prst="riblet"/>
          </a:sp3d>
        </p:spPr>
        <p:txBody>
          <a:bodyPr wrap="square" rtlCol="0">
            <a:spAutoFit/>
          </a:bodyPr>
          <a:lstStyle/>
          <a:p>
            <a:r>
              <a:rPr lang="en-US" sz="1410" dirty="0"/>
              <a:t> 02-60-0a-5d-9e-3f-a7-06-c2-06-d1-f5-9d-1e-f2-45</a:t>
            </a:r>
          </a:p>
        </p:txBody>
      </p:sp>
      <p:sp>
        <p:nvSpPr>
          <p:cNvPr id="17" name="TextBox 16">
            <a:extLst>
              <a:ext uri="{FF2B5EF4-FFF2-40B4-BE49-F238E27FC236}">
                <a16:creationId xmlns:a16="http://schemas.microsoft.com/office/drawing/2014/main" id="{3BBCABBB-0641-4DDB-AE3C-0C72C207350C}"/>
              </a:ext>
            </a:extLst>
          </p:cNvPr>
          <p:cNvSpPr txBox="1"/>
          <p:nvPr/>
        </p:nvSpPr>
        <p:spPr>
          <a:xfrm>
            <a:off x="749686" y="3013984"/>
            <a:ext cx="8394791" cy="315471"/>
          </a:xfrm>
          <a:prstGeom prst="rect">
            <a:avLst/>
          </a:prstGeom>
          <a:blipFill dpi="0" rotWithShape="1">
            <a:blip r:embed="rId4">
              <a:alphaModFix amt="82000"/>
              <a:extLst>
                <a:ext uri="{BEBA8EAE-BF5A-486C-A8C5-ECC9F3942E4B}">
                  <a14:imgProps xmlns:a14="http://schemas.microsoft.com/office/drawing/2010/main">
                    <a14:imgLayer r:embed="rId3">
                      <a14:imgEffect>
                        <a14:artisticCrisscrossEtching/>
                      </a14:imgEffect>
                      <a14:imgEffect>
                        <a14:colorTemperature colorTemp="5300"/>
                      </a14:imgEffect>
                    </a14:imgLayer>
                  </a14:imgProps>
                </a:ext>
              </a:extLst>
            </a:blip>
            <a:srcRect/>
            <a:stretch>
              <a:fillRect/>
            </a:stretch>
          </a:blipFill>
          <a:scene3d>
            <a:camera prst="perspectiveContrastingRightFacing">
              <a:rot lat="420000" lon="18963660" rev="213209"/>
            </a:camera>
            <a:lightRig rig="threePt" dir="t"/>
          </a:scene3d>
          <a:sp3d>
            <a:bevelT w="101600" prst="riblet"/>
          </a:sp3d>
        </p:spPr>
        <p:txBody>
          <a:bodyPr wrap="square" rtlCol="0">
            <a:spAutoFit/>
          </a:bodyPr>
          <a:lstStyle/>
          <a:p>
            <a:r>
              <a:rPr lang="en-US" sz="1450" dirty="0"/>
              <a:t> 41-02-5c-56-17-3f-0d-7b-39-83-01-ba-1f-80-d2-75</a:t>
            </a:r>
          </a:p>
        </p:txBody>
      </p:sp>
      <p:sp>
        <p:nvSpPr>
          <p:cNvPr id="18" name="TextBox 17">
            <a:extLst>
              <a:ext uri="{FF2B5EF4-FFF2-40B4-BE49-F238E27FC236}">
                <a16:creationId xmlns:a16="http://schemas.microsoft.com/office/drawing/2014/main" id="{C79B859B-4353-47FA-92C0-45D55519BFCA}"/>
              </a:ext>
            </a:extLst>
          </p:cNvPr>
          <p:cNvSpPr txBox="1"/>
          <p:nvPr/>
        </p:nvSpPr>
        <p:spPr>
          <a:xfrm>
            <a:off x="1792388" y="3242049"/>
            <a:ext cx="8353224" cy="340484"/>
          </a:xfrm>
          <a:prstGeom prst="rect">
            <a:avLst/>
          </a:prstGeom>
          <a:blipFill dpi="0" rotWithShape="1">
            <a:blip r:embed="rId4">
              <a:alphaModFix amt="82000"/>
              <a:extLst>
                <a:ext uri="{BEBA8EAE-BF5A-486C-A8C5-ECC9F3942E4B}">
                  <a14:imgProps xmlns:a14="http://schemas.microsoft.com/office/drawing/2010/main">
                    <a14:imgLayer r:embed="rId3">
                      <a14:imgEffect>
                        <a14:artisticCrisscrossEtching/>
                      </a14:imgEffect>
                      <a14:imgEffect>
                        <a14:colorTemperature colorTemp="5300"/>
                      </a14:imgEffect>
                    </a14:imgLayer>
                  </a14:imgProps>
                </a:ext>
              </a:extLst>
            </a:blip>
            <a:srcRect/>
            <a:stretch>
              <a:fillRect/>
            </a:stretch>
          </a:blipFill>
          <a:scene3d>
            <a:camera prst="perspectiveContrastingRightFacing">
              <a:rot lat="480000" lon="18963660" rev="213209"/>
            </a:camera>
            <a:lightRig rig="threePt" dir="t"/>
          </a:scene3d>
          <a:sp3d>
            <a:bevelT w="101600" prst="riblet"/>
          </a:sp3d>
        </p:spPr>
        <p:txBody>
          <a:bodyPr wrap="square" rtlCol="0">
            <a:spAutoFit/>
          </a:bodyPr>
          <a:lstStyle/>
          <a:p>
            <a:r>
              <a:rPr lang="en-US" sz="1600" dirty="0"/>
              <a:t> </a:t>
            </a:r>
            <a:r>
              <a:rPr lang="en-US" sz="1450" dirty="0"/>
              <a:t>32-2f-aa-5a-9f-f5-df-23-ba-18-7a-07-bc-26-2f-92</a:t>
            </a:r>
          </a:p>
        </p:txBody>
      </p:sp>
      <p:sp>
        <p:nvSpPr>
          <p:cNvPr id="19" name="TextBox 18">
            <a:extLst>
              <a:ext uri="{FF2B5EF4-FFF2-40B4-BE49-F238E27FC236}">
                <a16:creationId xmlns:a16="http://schemas.microsoft.com/office/drawing/2014/main" id="{3F2E5988-4FB5-49EA-AE64-C873D104B5BE}"/>
              </a:ext>
            </a:extLst>
          </p:cNvPr>
          <p:cNvSpPr txBox="1"/>
          <p:nvPr/>
        </p:nvSpPr>
        <p:spPr>
          <a:xfrm>
            <a:off x="824326" y="3851213"/>
            <a:ext cx="8362466" cy="307777"/>
          </a:xfrm>
          <a:prstGeom prst="rect">
            <a:avLst/>
          </a:prstGeom>
          <a:blipFill dpi="0" rotWithShape="1">
            <a:blip r:embed="rId4">
              <a:alphaModFix amt="82000"/>
              <a:extLst>
                <a:ext uri="{BEBA8EAE-BF5A-486C-A8C5-ECC9F3942E4B}">
                  <a14:imgProps xmlns:a14="http://schemas.microsoft.com/office/drawing/2010/main">
                    <a14:imgLayer r:embed="rId3">
                      <a14:imgEffect>
                        <a14:artisticCrisscrossEtching/>
                      </a14:imgEffect>
                      <a14:imgEffect>
                        <a14:colorTemperature colorTemp="5300"/>
                      </a14:imgEffect>
                    </a14:imgLayer>
                  </a14:imgProps>
                </a:ext>
              </a:extLst>
            </a:blip>
            <a:srcRect/>
            <a:stretch>
              <a:fillRect/>
            </a:stretch>
          </a:blipFill>
          <a:scene3d>
            <a:camera prst="perspectiveContrastingRightFacing">
              <a:rot lat="540000" lon="18945021" rev="210773"/>
            </a:camera>
            <a:lightRig rig="threePt" dir="t"/>
          </a:scene3d>
          <a:sp3d>
            <a:bevelT w="101600" prst="riblet"/>
          </a:sp3d>
        </p:spPr>
        <p:txBody>
          <a:bodyPr wrap="square" rtlCol="0">
            <a:spAutoFit/>
          </a:bodyPr>
          <a:lstStyle/>
          <a:p>
            <a:r>
              <a:rPr lang="en-US" sz="1400" dirty="0"/>
              <a:t> 81-53-05-25-e8-d2-bb-20-24-eb-52-20-ec-82-d4-2a</a:t>
            </a:r>
          </a:p>
        </p:txBody>
      </p:sp>
      <p:sp>
        <p:nvSpPr>
          <p:cNvPr id="20" name="TextBox 19">
            <a:extLst>
              <a:ext uri="{FF2B5EF4-FFF2-40B4-BE49-F238E27FC236}">
                <a16:creationId xmlns:a16="http://schemas.microsoft.com/office/drawing/2014/main" id="{881ED177-6606-4930-B303-F21FE0069FA7}"/>
              </a:ext>
            </a:extLst>
          </p:cNvPr>
          <p:cNvSpPr txBox="1"/>
          <p:nvPr/>
        </p:nvSpPr>
        <p:spPr>
          <a:xfrm>
            <a:off x="1898604" y="4057498"/>
            <a:ext cx="8293191" cy="307777"/>
          </a:xfrm>
          <a:prstGeom prst="rect">
            <a:avLst/>
          </a:prstGeom>
          <a:blipFill dpi="0" rotWithShape="1">
            <a:blip r:embed="rId4">
              <a:alphaModFix amt="82000"/>
              <a:extLst>
                <a:ext uri="{BEBA8EAE-BF5A-486C-A8C5-ECC9F3942E4B}">
                  <a14:imgProps xmlns:a14="http://schemas.microsoft.com/office/drawing/2010/main">
                    <a14:imgLayer r:embed="rId3">
                      <a14:imgEffect>
                        <a14:artisticCrisscrossEtching/>
                      </a14:imgEffect>
                      <a14:imgEffect>
                        <a14:colorTemperature colorTemp="5300"/>
                      </a14:imgEffect>
                    </a14:imgLayer>
                  </a14:imgProps>
                </a:ext>
              </a:extLst>
            </a:blip>
            <a:srcRect/>
            <a:stretch>
              <a:fillRect/>
            </a:stretch>
          </a:blipFill>
          <a:scene3d>
            <a:camera prst="perspectiveContrastingRightFacing">
              <a:rot lat="600000" lon="18963660" rev="213209"/>
            </a:camera>
            <a:lightRig rig="threePt" dir="t"/>
          </a:scene3d>
          <a:sp3d>
            <a:bevelT w="101600" prst="riblet"/>
          </a:sp3d>
        </p:spPr>
        <p:txBody>
          <a:bodyPr wrap="square" rtlCol="0">
            <a:spAutoFit/>
          </a:bodyPr>
          <a:lstStyle/>
          <a:p>
            <a:r>
              <a:rPr lang="en-US" sz="1350" dirty="0"/>
              <a:t> </a:t>
            </a:r>
            <a:r>
              <a:rPr lang="en-US" sz="1400" dirty="0"/>
              <a:t>68-c9-51-79-b0-bc-ae-79-dd-ce-f0-67-4a-fb-30-aa-D6-c6-eb-db-31-39-d0-22-cd-71-79-b7-5e-0c-9b-30</a:t>
            </a:r>
          </a:p>
        </p:txBody>
      </p:sp>
      <p:sp>
        <p:nvSpPr>
          <p:cNvPr id="21" name="TextBox 20">
            <a:extLst>
              <a:ext uri="{FF2B5EF4-FFF2-40B4-BE49-F238E27FC236}">
                <a16:creationId xmlns:a16="http://schemas.microsoft.com/office/drawing/2014/main" id="{9DE51C7C-3689-4D15-B088-775875AA31FF}"/>
              </a:ext>
            </a:extLst>
          </p:cNvPr>
          <p:cNvSpPr txBox="1"/>
          <p:nvPr/>
        </p:nvSpPr>
        <p:spPr>
          <a:xfrm>
            <a:off x="910329" y="4716650"/>
            <a:ext cx="8285025" cy="307777"/>
          </a:xfrm>
          <a:prstGeom prst="rect">
            <a:avLst/>
          </a:prstGeom>
          <a:blipFill dpi="0" rotWithShape="1">
            <a:blip r:embed="rId4">
              <a:alphaModFix amt="82000"/>
              <a:extLst>
                <a:ext uri="{BEBA8EAE-BF5A-486C-A8C5-ECC9F3942E4B}">
                  <a14:imgProps xmlns:a14="http://schemas.microsoft.com/office/drawing/2010/main">
                    <a14:imgLayer r:embed="rId3">
                      <a14:imgEffect>
                        <a14:artisticCrisscrossEtching/>
                      </a14:imgEffect>
                      <a14:imgEffect>
                        <a14:colorTemperature colorTemp="5300"/>
                      </a14:imgEffect>
                    </a14:imgLayer>
                  </a14:imgProps>
                </a:ext>
              </a:extLst>
            </a:blip>
            <a:srcRect/>
            <a:stretch>
              <a:fillRect/>
            </a:stretch>
          </a:blipFill>
          <a:scene3d>
            <a:camera prst="perspectiveContrastingRightFacing">
              <a:rot lat="720000" lon="18963660" rev="213209"/>
            </a:camera>
            <a:lightRig rig="threePt" dir="t"/>
          </a:scene3d>
          <a:sp3d>
            <a:bevelT w="101600" prst="riblet"/>
          </a:sp3d>
        </p:spPr>
        <p:txBody>
          <a:bodyPr wrap="square" rtlCol="0">
            <a:spAutoFit/>
          </a:bodyPr>
          <a:lstStyle/>
          <a:p>
            <a:r>
              <a:rPr lang="en-US" sz="1400" dirty="0"/>
              <a:t> 6e-47-87-29-43-fb-85-ff-08-4e-20-fa-32-b9-ce-27-bf-f5-83-af-47-84-70-39-ab-dd-6f-f5-0d-e3-49-6f</a:t>
            </a:r>
          </a:p>
        </p:txBody>
      </p:sp>
      <p:sp>
        <p:nvSpPr>
          <p:cNvPr id="2" name="TextBox 1">
            <a:extLst>
              <a:ext uri="{FF2B5EF4-FFF2-40B4-BE49-F238E27FC236}">
                <a16:creationId xmlns:a16="http://schemas.microsoft.com/office/drawing/2014/main" id="{7390134C-B14C-48F6-8F04-3483765F5A2B}"/>
              </a:ext>
            </a:extLst>
          </p:cNvPr>
          <p:cNvSpPr txBox="1"/>
          <p:nvPr/>
        </p:nvSpPr>
        <p:spPr>
          <a:xfrm>
            <a:off x="506826" y="2728607"/>
            <a:ext cx="736600" cy="369332"/>
          </a:xfrm>
          <a:prstGeom prst="rect">
            <a:avLst/>
          </a:prstGeom>
          <a:noFill/>
        </p:spPr>
        <p:txBody>
          <a:bodyPr wrap="square" rtlCol="0">
            <a:spAutoFit/>
          </a:bodyPr>
          <a:lstStyle/>
          <a:p>
            <a:r>
              <a:rPr lang="en-US" dirty="0"/>
              <a:t>IV</a:t>
            </a:r>
            <a:endParaRPr lang="en-IL" dirty="0"/>
          </a:p>
        </p:txBody>
      </p:sp>
      <p:sp>
        <p:nvSpPr>
          <p:cNvPr id="28" name="TextBox 27">
            <a:extLst>
              <a:ext uri="{FF2B5EF4-FFF2-40B4-BE49-F238E27FC236}">
                <a16:creationId xmlns:a16="http://schemas.microsoft.com/office/drawing/2014/main" id="{688AC7DB-70EB-4351-AC22-46211C4F7539}"/>
              </a:ext>
            </a:extLst>
          </p:cNvPr>
          <p:cNvSpPr txBox="1"/>
          <p:nvPr/>
        </p:nvSpPr>
        <p:spPr>
          <a:xfrm>
            <a:off x="305186" y="1967920"/>
            <a:ext cx="736600" cy="369332"/>
          </a:xfrm>
          <a:prstGeom prst="rect">
            <a:avLst/>
          </a:prstGeom>
          <a:noFill/>
        </p:spPr>
        <p:txBody>
          <a:bodyPr wrap="square" rtlCol="0">
            <a:spAutoFit/>
          </a:bodyPr>
          <a:lstStyle/>
          <a:p>
            <a:r>
              <a:rPr lang="en-US" dirty="0"/>
              <a:t>ENC</a:t>
            </a:r>
            <a:endParaRPr lang="en-IL" dirty="0"/>
          </a:p>
        </p:txBody>
      </p:sp>
      <p:sp>
        <p:nvSpPr>
          <p:cNvPr id="29" name="TextBox 28">
            <a:extLst>
              <a:ext uri="{FF2B5EF4-FFF2-40B4-BE49-F238E27FC236}">
                <a16:creationId xmlns:a16="http://schemas.microsoft.com/office/drawing/2014/main" id="{C542FAEB-0E52-4021-A27E-6903B2AAC670}"/>
              </a:ext>
            </a:extLst>
          </p:cNvPr>
          <p:cNvSpPr txBox="1"/>
          <p:nvPr/>
        </p:nvSpPr>
        <p:spPr>
          <a:xfrm>
            <a:off x="376362" y="3399836"/>
            <a:ext cx="736600" cy="369332"/>
          </a:xfrm>
          <a:prstGeom prst="rect">
            <a:avLst/>
          </a:prstGeom>
          <a:noFill/>
        </p:spPr>
        <p:txBody>
          <a:bodyPr wrap="square" rtlCol="0">
            <a:spAutoFit/>
          </a:bodyPr>
          <a:lstStyle/>
          <a:p>
            <a:r>
              <a:rPr lang="en-US" dirty="0"/>
              <a:t>MAC</a:t>
            </a:r>
            <a:endParaRPr lang="en-IL" dirty="0"/>
          </a:p>
        </p:txBody>
      </p:sp>
      <p:sp>
        <p:nvSpPr>
          <p:cNvPr id="32" name="TextBox 31">
            <a:extLst>
              <a:ext uri="{FF2B5EF4-FFF2-40B4-BE49-F238E27FC236}">
                <a16:creationId xmlns:a16="http://schemas.microsoft.com/office/drawing/2014/main" id="{9ED7829F-0953-419B-A3B6-47F0B55621A9}"/>
              </a:ext>
            </a:extLst>
          </p:cNvPr>
          <p:cNvSpPr txBox="1"/>
          <p:nvPr/>
        </p:nvSpPr>
        <p:spPr>
          <a:xfrm>
            <a:off x="825611" y="5507613"/>
            <a:ext cx="736600" cy="369332"/>
          </a:xfrm>
          <a:prstGeom prst="rect">
            <a:avLst/>
          </a:prstGeom>
          <a:noFill/>
        </p:spPr>
        <p:txBody>
          <a:bodyPr wrap="square" rtlCol="0">
            <a:spAutoFit/>
          </a:bodyPr>
          <a:lstStyle/>
          <a:p>
            <a:r>
              <a:rPr lang="en-US" dirty="0"/>
              <a:t>IV</a:t>
            </a:r>
            <a:endParaRPr lang="en-IL" dirty="0"/>
          </a:p>
        </p:txBody>
      </p:sp>
      <p:sp>
        <p:nvSpPr>
          <p:cNvPr id="33" name="TextBox 32">
            <a:extLst>
              <a:ext uri="{FF2B5EF4-FFF2-40B4-BE49-F238E27FC236}">
                <a16:creationId xmlns:a16="http://schemas.microsoft.com/office/drawing/2014/main" id="{202C9723-FAF4-4295-9578-EE111E71A073}"/>
              </a:ext>
            </a:extLst>
          </p:cNvPr>
          <p:cNvSpPr txBox="1"/>
          <p:nvPr/>
        </p:nvSpPr>
        <p:spPr>
          <a:xfrm>
            <a:off x="528873" y="4685872"/>
            <a:ext cx="736600" cy="369332"/>
          </a:xfrm>
          <a:prstGeom prst="rect">
            <a:avLst/>
          </a:prstGeom>
          <a:noFill/>
        </p:spPr>
        <p:txBody>
          <a:bodyPr wrap="square" rtlCol="0">
            <a:spAutoFit/>
          </a:bodyPr>
          <a:lstStyle/>
          <a:p>
            <a:r>
              <a:rPr lang="en-US" dirty="0"/>
              <a:t>ENC</a:t>
            </a:r>
            <a:endParaRPr lang="en-IL" dirty="0"/>
          </a:p>
        </p:txBody>
      </p:sp>
      <p:sp>
        <p:nvSpPr>
          <p:cNvPr id="34" name="TextBox 33">
            <a:extLst>
              <a:ext uri="{FF2B5EF4-FFF2-40B4-BE49-F238E27FC236}">
                <a16:creationId xmlns:a16="http://schemas.microsoft.com/office/drawing/2014/main" id="{D2420813-F194-475F-B888-E68A2FDA6143}"/>
              </a:ext>
            </a:extLst>
          </p:cNvPr>
          <p:cNvSpPr txBox="1"/>
          <p:nvPr/>
        </p:nvSpPr>
        <p:spPr>
          <a:xfrm>
            <a:off x="722749" y="6287089"/>
            <a:ext cx="736600" cy="369332"/>
          </a:xfrm>
          <a:prstGeom prst="rect">
            <a:avLst/>
          </a:prstGeom>
          <a:noFill/>
        </p:spPr>
        <p:txBody>
          <a:bodyPr wrap="square" rtlCol="0">
            <a:spAutoFit/>
          </a:bodyPr>
          <a:lstStyle/>
          <a:p>
            <a:r>
              <a:rPr lang="en-US" dirty="0"/>
              <a:t>MAC</a:t>
            </a:r>
            <a:endParaRPr lang="en-IL" dirty="0"/>
          </a:p>
        </p:txBody>
      </p:sp>
      <p:sp>
        <p:nvSpPr>
          <p:cNvPr id="6" name="Right Brace 5">
            <a:extLst>
              <a:ext uri="{FF2B5EF4-FFF2-40B4-BE49-F238E27FC236}">
                <a16:creationId xmlns:a16="http://schemas.microsoft.com/office/drawing/2014/main" id="{DE0A672C-7F1D-4E2B-9869-E99EF396CC2C}"/>
              </a:ext>
            </a:extLst>
          </p:cNvPr>
          <p:cNvSpPr/>
          <p:nvPr/>
        </p:nvSpPr>
        <p:spPr>
          <a:xfrm rot="21368727">
            <a:off x="7351767" y="923874"/>
            <a:ext cx="332162" cy="1494798"/>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IL"/>
          </a:p>
        </p:txBody>
      </p:sp>
      <p:sp>
        <p:nvSpPr>
          <p:cNvPr id="36" name="Right Brace 35">
            <a:extLst>
              <a:ext uri="{FF2B5EF4-FFF2-40B4-BE49-F238E27FC236}">
                <a16:creationId xmlns:a16="http://schemas.microsoft.com/office/drawing/2014/main" id="{6BFCF55C-1F1D-4C77-B192-D0D91876E7F0}"/>
              </a:ext>
            </a:extLst>
          </p:cNvPr>
          <p:cNvSpPr/>
          <p:nvPr/>
        </p:nvSpPr>
        <p:spPr>
          <a:xfrm rot="21297512">
            <a:off x="7541618" y="3433926"/>
            <a:ext cx="317500" cy="1657609"/>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IL"/>
          </a:p>
        </p:txBody>
      </p:sp>
      <p:sp>
        <p:nvSpPr>
          <p:cNvPr id="7" name="TextBox 6">
            <a:extLst>
              <a:ext uri="{FF2B5EF4-FFF2-40B4-BE49-F238E27FC236}">
                <a16:creationId xmlns:a16="http://schemas.microsoft.com/office/drawing/2014/main" id="{F45F26F9-788D-440B-84AA-46C9ED5C113C}"/>
              </a:ext>
            </a:extLst>
          </p:cNvPr>
          <p:cNvSpPr txBox="1"/>
          <p:nvPr/>
        </p:nvSpPr>
        <p:spPr>
          <a:xfrm rot="21383972">
            <a:off x="7729461" y="780949"/>
            <a:ext cx="1060263" cy="646331"/>
          </a:xfrm>
          <a:prstGeom prst="rect">
            <a:avLst/>
          </a:prstGeom>
          <a:noFill/>
        </p:spPr>
        <p:txBody>
          <a:bodyPr wrap="square" rtlCol="0">
            <a:spAutoFit/>
          </a:bodyPr>
          <a:lstStyle/>
          <a:p>
            <a:r>
              <a:rPr lang="en-US" dirty="0"/>
              <a:t>Client</a:t>
            </a:r>
          </a:p>
          <a:p>
            <a:r>
              <a:rPr lang="en-US" dirty="0"/>
              <a:t>write</a:t>
            </a:r>
            <a:endParaRPr lang="en-IL" dirty="0"/>
          </a:p>
        </p:txBody>
      </p:sp>
      <p:sp>
        <p:nvSpPr>
          <p:cNvPr id="38" name="TextBox 37">
            <a:extLst>
              <a:ext uri="{FF2B5EF4-FFF2-40B4-BE49-F238E27FC236}">
                <a16:creationId xmlns:a16="http://schemas.microsoft.com/office/drawing/2014/main" id="{1A8530C1-90E4-4D9A-BB8B-1ED5E57A6B0B}"/>
              </a:ext>
            </a:extLst>
          </p:cNvPr>
          <p:cNvSpPr txBox="1"/>
          <p:nvPr/>
        </p:nvSpPr>
        <p:spPr>
          <a:xfrm rot="21344902">
            <a:off x="7963002" y="3481254"/>
            <a:ext cx="1060263" cy="646331"/>
          </a:xfrm>
          <a:prstGeom prst="rect">
            <a:avLst/>
          </a:prstGeom>
          <a:noFill/>
        </p:spPr>
        <p:txBody>
          <a:bodyPr wrap="square" rtlCol="0">
            <a:spAutoFit/>
          </a:bodyPr>
          <a:lstStyle/>
          <a:p>
            <a:r>
              <a:rPr lang="en-US" dirty="0"/>
              <a:t>Client</a:t>
            </a:r>
          </a:p>
          <a:p>
            <a:r>
              <a:rPr lang="en-US" dirty="0"/>
              <a:t>read</a:t>
            </a:r>
            <a:endParaRPr lang="en-IL" dirty="0"/>
          </a:p>
        </p:txBody>
      </p:sp>
      <p:sp>
        <p:nvSpPr>
          <p:cNvPr id="39" name="TextBox 38">
            <a:extLst>
              <a:ext uri="{FF2B5EF4-FFF2-40B4-BE49-F238E27FC236}">
                <a16:creationId xmlns:a16="http://schemas.microsoft.com/office/drawing/2014/main" id="{EA2A38B8-5E77-4029-9D56-D712173A92B0}"/>
              </a:ext>
            </a:extLst>
          </p:cNvPr>
          <p:cNvSpPr txBox="1"/>
          <p:nvPr/>
        </p:nvSpPr>
        <p:spPr>
          <a:xfrm rot="21311923">
            <a:off x="7768370" y="1638505"/>
            <a:ext cx="1840946" cy="646331"/>
          </a:xfrm>
          <a:prstGeom prst="rect">
            <a:avLst/>
          </a:prstGeom>
          <a:noFill/>
        </p:spPr>
        <p:txBody>
          <a:bodyPr wrap="square" rtlCol="0">
            <a:spAutoFit/>
          </a:bodyPr>
          <a:lstStyle/>
          <a:p>
            <a:r>
              <a:rPr lang="en-US" dirty="0"/>
              <a:t>Server</a:t>
            </a:r>
          </a:p>
          <a:p>
            <a:r>
              <a:rPr lang="en-US" dirty="0"/>
              <a:t>read</a:t>
            </a:r>
            <a:endParaRPr lang="en-IL" dirty="0"/>
          </a:p>
        </p:txBody>
      </p:sp>
      <p:sp>
        <p:nvSpPr>
          <p:cNvPr id="41" name="TextBox 40">
            <a:extLst>
              <a:ext uri="{FF2B5EF4-FFF2-40B4-BE49-F238E27FC236}">
                <a16:creationId xmlns:a16="http://schemas.microsoft.com/office/drawing/2014/main" id="{1BA41ECC-BC38-4486-A986-0CBD0974D565}"/>
              </a:ext>
            </a:extLst>
          </p:cNvPr>
          <p:cNvSpPr txBox="1"/>
          <p:nvPr/>
        </p:nvSpPr>
        <p:spPr>
          <a:xfrm rot="21311923">
            <a:off x="8029429" y="4317797"/>
            <a:ext cx="1840946" cy="646331"/>
          </a:xfrm>
          <a:prstGeom prst="rect">
            <a:avLst/>
          </a:prstGeom>
          <a:noFill/>
        </p:spPr>
        <p:txBody>
          <a:bodyPr wrap="square" rtlCol="0">
            <a:spAutoFit/>
          </a:bodyPr>
          <a:lstStyle/>
          <a:p>
            <a:r>
              <a:rPr lang="en-US" dirty="0"/>
              <a:t>Server</a:t>
            </a:r>
          </a:p>
          <a:p>
            <a:r>
              <a:rPr lang="en-US" dirty="0"/>
              <a:t>Write</a:t>
            </a:r>
            <a:endParaRPr lang="en-IL" dirty="0"/>
          </a:p>
        </p:txBody>
      </p:sp>
    </p:spTree>
    <p:extLst>
      <p:ext uri="{BB962C8B-B14F-4D97-AF65-F5344CB8AC3E}">
        <p14:creationId xmlns:p14="http://schemas.microsoft.com/office/powerpoint/2010/main" val="195254431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250"/>
                                        <p:tgtEl>
                                          <p:spTgt spid="8"/>
                                        </p:tgtEl>
                                      </p:cBhvr>
                                    </p:animEffect>
                                    <p:set>
                                      <p:cBhvr>
                                        <p:cTn id="7" dur="1" fill="hold">
                                          <p:stCondLst>
                                            <p:cond delay="249"/>
                                          </p:stCondLst>
                                        </p:cTn>
                                        <p:tgtEl>
                                          <p:spTgt spid="8"/>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1.04167E-6 3.33333E-6 L 0.04024 -0.02269 " pathEditMode="relative" rAng="0" ptsTypes="AA">
                                      <p:cBhvr>
                                        <p:cTn id="9" dur="500" fill="hold"/>
                                        <p:tgtEl>
                                          <p:spTgt spid="3"/>
                                        </p:tgtEl>
                                        <p:attrNameLst>
                                          <p:attrName>ppt_x</p:attrName>
                                          <p:attrName>ppt_y</p:attrName>
                                        </p:attrNameLst>
                                      </p:cBhvr>
                                      <p:rCtr x="2005" y="-1134"/>
                                    </p:animMotion>
                                  </p:childTnLst>
                                </p:cTn>
                              </p:par>
                              <p:par>
                                <p:cTn id="10" presetID="42" presetClass="path" presetSubtype="0" accel="50000" decel="50000" fill="hold" nodeType="withEffect">
                                  <p:stCondLst>
                                    <p:cond delay="0"/>
                                  </p:stCondLst>
                                  <p:childTnLst>
                                    <p:animMotion origin="layout" path="M -4.16667E-6 1.48148E-6 L -0.04479 0.0044 " pathEditMode="relative" rAng="0" ptsTypes="AA">
                                      <p:cBhvr>
                                        <p:cTn id="11" dur="500" fill="hold"/>
                                        <p:tgtEl>
                                          <p:spTgt spid="4"/>
                                        </p:tgtEl>
                                        <p:attrNameLst>
                                          <p:attrName>ppt_x</p:attrName>
                                          <p:attrName>ppt_y</p:attrName>
                                        </p:attrNameLst>
                                      </p:cBhvr>
                                      <p:rCtr x="-2240" y="208"/>
                                    </p:animMotion>
                                  </p:childTnLst>
                                </p:cTn>
                              </p:par>
                            </p:childTnLst>
                          </p:cTn>
                        </p:par>
                        <p:par>
                          <p:cTn id="12" fill="hold">
                            <p:stCondLst>
                              <p:cond delay="500"/>
                            </p:stCondLst>
                            <p:childTnLst>
                              <p:par>
                                <p:cTn id="13" presetID="1" presetClass="exit" presetSubtype="0" fill="hold" nodeType="after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par>
                          <p:cTn id="15" fill="hold">
                            <p:stCondLst>
                              <p:cond delay="500"/>
                            </p:stCondLst>
                            <p:childTnLst>
                              <p:par>
                                <p:cTn id="16" presetID="1" presetClass="exit" presetSubtype="0" fill="hold" nodeType="afterEffect">
                                  <p:stCondLst>
                                    <p:cond delay="0"/>
                                  </p:stCondLst>
                                  <p:childTnLst>
                                    <p:set>
                                      <p:cBhvr>
                                        <p:cTn id="17" dur="1" fill="hold">
                                          <p:stCondLst>
                                            <p:cond delay="0"/>
                                          </p:stCondLst>
                                        </p:cTn>
                                        <p:tgtEl>
                                          <p:spTgt spid="4"/>
                                        </p:tgtEl>
                                        <p:attrNameLst>
                                          <p:attrName>style.visibility</p:attrName>
                                        </p:attrNameLst>
                                      </p:cBhvr>
                                      <p:to>
                                        <p:strVal val="hidden"/>
                                      </p:to>
                                    </p:set>
                                  </p:childTnLst>
                                </p:cTn>
                              </p:par>
                              <p:par>
                                <p:cTn id="18" presetID="1" presetClass="entr" presetSubtype="0" fill="hold" grpId="0" nodeType="withEffect">
                                  <p:stCondLst>
                                    <p:cond delay="0"/>
                                  </p:stCondLst>
                                  <p:iterate type="wd">
                                    <p:tmAbs val="0"/>
                                  </p:iterate>
                                  <p:childTnLst>
                                    <p:set>
                                      <p:cBhvr>
                                        <p:cTn id="19" dur="1" fill="hold">
                                          <p:stCondLst>
                                            <p:cond delay="0"/>
                                          </p:stCondLst>
                                        </p:cTn>
                                        <p:tgtEl>
                                          <p:spTgt spid="15"/>
                                        </p:tgtEl>
                                        <p:attrNameLst>
                                          <p:attrName>style.visibility</p:attrName>
                                        </p:attrNameLst>
                                      </p:cBhvr>
                                      <p:to>
                                        <p:strVal val="visible"/>
                                      </p:to>
                                    </p:set>
                                  </p:childTnLst>
                                </p:cTn>
                              </p:par>
                              <p:par>
                                <p:cTn id="20" presetID="1" presetClass="entr" presetSubtype="0" fill="hold" grpId="0" nodeType="withEffect">
                                  <p:stCondLst>
                                    <p:cond delay="0"/>
                                  </p:stCondLst>
                                  <p:iterate type="wd">
                                    <p:tmAbs val="0"/>
                                  </p:iterate>
                                  <p:childTnLst>
                                    <p:set>
                                      <p:cBhvr>
                                        <p:cTn id="21" dur="1" fill="hold">
                                          <p:stCondLst>
                                            <p:cond delay="0"/>
                                          </p:stCondLst>
                                        </p:cTn>
                                        <p:tgtEl>
                                          <p:spTgt spid="18"/>
                                        </p:tgtEl>
                                        <p:attrNameLst>
                                          <p:attrName>style.visibility</p:attrName>
                                        </p:attrNameLst>
                                      </p:cBhvr>
                                      <p:to>
                                        <p:strVal val="visible"/>
                                      </p:to>
                                    </p:set>
                                  </p:childTnLst>
                                </p:cTn>
                              </p:par>
                              <p:par>
                                <p:cTn id="22" presetID="1" presetClass="entr" presetSubtype="0" fill="hold" grpId="0" nodeType="withEffect">
                                  <p:stCondLst>
                                    <p:cond delay="0"/>
                                  </p:stCondLst>
                                  <p:iterate type="wd">
                                    <p:tmAbs val="0"/>
                                  </p:iterate>
                                  <p:childTnLst>
                                    <p:set>
                                      <p:cBhvr>
                                        <p:cTn id="23" dur="1" fill="hold">
                                          <p:stCondLst>
                                            <p:cond delay="0"/>
                                          </p:stCondLst>
                                        </p:cTn>
                                        <p:tgtEl>
                                          <p:spTgt spid="20"/>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childTnLst>
                                </p:cTn>
                              </p:par>
                              <p:par>
                                <p:cTn id="28" presetID="1" presetClass="entr" presetSubtype="0" fill="hold" grpId="1" nodeType="withEffect">
                                  <p:stCondLst>
                                    <p:cond delay="0"/>
                                  </p:stCondLst>
                                  <p:childTnLst>
                                    <p:set>
                                      <p:cBhvr>
                                        <p:cTn id="29" dur="1" fill="hold">
                                          <p:stCondLst>
                                            <p:cond delay="0"/>
                                          </p:stCondLst>
                                        </p:cTn>
                                        <p:tgtEl>
                                          <p:spTgt spid="1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grpId="0" nodeType="clickEffect">
                                  <p:stCondLst>
                                    <p:cond delay="0"/>
                                  </p:stCondLst>
                                  <p:childTnLst>
                                    <p:animMotion origin="layout" path="M 8.33333E-7 0 L 0.00039 0.14653 " pathEditMode="relative" rAng="0" ptsTypes="AA">
                                      <p:cBhvr>
                                        <p:cTn id="33" dur="2000" fill="hold"/>
                                        <p:tgtEl>
                                          <p:spTgt spid="17"/>
                                        </p:tgtEl>
                                        <p:attrNameLst>
                                          <p:attrName>ppt_x</p:attrName>
                                          <p:attrName>ppt_y</p:attrName>
                                        </p:attrNameLst>
                                      </p:cBhvr>
                                      <p:rCtr x="13" y="7315"/>
                                    </p:animMotion>
                                  </p:childTnLst>
                                </p:cTn>
                              </p:par>
                              <p:par>
                                <p:cTn id="34" presetID="42" presetClass="path" presetSubtype="0" accel="50000" decel="50000" fill="hold" grpId="1" nodeType="withEffect">
                                  <p:stCondLst>
                                    <p:cond delay="0"/>
                                  </p:stCondLst>
                                  <p:iterate type="wd">
                                    <p:tmPct val="0"/>
                                  </p:iterate>
                                  <p:childTnLst>
                                    <p:animMotion origin="layout" path="M 5E-6 -1.48148E-6 L -0.09843 -0.14861 " pathEditMode="fixed" rAng="0" ptsTypes="AA">
                                      <p:cBhvr>
                                        <p:cTn id="35" dur="2000" fill="hold"/>
                                        <p:tgtEl>
                                          <p:spTgt spid="15"/>
                                        </p:tgtEl>
                                        <p:attrNameLst>
                                          <p:attrName>ppt_x</p:attrName>
                                          <p:attrName>ppt_y</p:attrName>
                                        </p:attrNameLst>
                                      </p:cBhvr>
                                      <p:rCtr x="-4922" y="-7431"/>
                                    </p:animMotion>
                                  </p:childTnLst>
                                </p:cTn>
                              </p:par>
                              <p:par>
                                <p:cTn id="36" presetID="42" presetClass="path" presetSubtype="0" accel="50000" decel="50000" fill="hold" grpId="1" nodeType="withEffect">
                                  <p:stCondLst>
                                    <p:cond delay="0"/>
                                  </p:stCondLst>
                                  <p:iterate type="wd">
                                    <p:tmPct val="0"/>
                                  </p:iterate>
                                  <p:childTnLst>
                                    <p:animMotion origin="layout" path="M -3.33333E-6 -3.7037E-6 L -0.1 -0.18634 " pathEditMode="fixed" rAng="0" ptsTypes="AA">
                                      <p:cBhvr>
                                        <p:cTn id="37" dur="2000" fill="hold"/>
                                        <p:tgtEl>
                                          <p:spTgt spid="18"/>
                                        </p:tgtEl>
                                        <p:attrNameLst>
                                          <p:attrName>ppt_x</p:attrName>
                                          <p:attrName>ppt_y</p:attrName>
                                        </p:attrNameLst>
                                      </p:cBhvr>
                                      <p:rCtr x="-5000" y="-9329"/>
                                    </p:animMotion>
                                  </p:childTnLst>
                                </p:cTn>
                              </p:par>
                              <p:par>
                                <p:cTn id="38" presetID="42" presetClass="path" presetSubtype="0" accel="50000" decel="50000" fill="hold" grpId="1" nodeType="withEffect">
                                  <p:stCondLst>
                                    <p:cond delay="0"/>
                                  </p:stCondLst>
                                  <p:iterate type="wd">
                                    <p:tmPct val="0"/>
                                  </p:iterate>
                                  <p:childTnLst>
                                    <p:animMotion origin="layout" path="M -3.33333E-6 -3.7037E-7 L -0.10208 -0.2162 " pathEditMode="fixed" rAng="0" ptsTypes="AA">
                                      <p:cBhvr>
                                        <p:cTn id="39" dur="2000" fill="hold"/>
                                        <p:tgtEl>
                                          <p:spTgt spid="20"/>
                                        </p:tgtEl>
                                        <p:attrNameLst>
                                          <p:attrName>ppt_x</p:attrName>
                                          <p:attrName>ppt_y</p:attrName>
                                        </p:attrNameLst>
                                      </p:cBhvr>
                                      <p:rCtr x="-5104" y="-10810"/>
                                    </p:animMotion>
                                  </p:childTnLst>
                                </p:cTn>
                              </p:par>
                              <p:par>
                                <p:cTn id="40" presetID="42" presetClass="path" presetSubtype="0" accel="50000" decel="50000" fill="hold" grpId="1" nodeType="withEffect">
                                  <p:stCondLst>
                                    <p:cond delay="0"/>
                                  </p:stCondLst>
                                  <p:childTnLst>
                                    <p:animMotion origin="layout" path="M 3.125E-6 2.22222E-6 L 0.00378 0.12616 " pathEditMode="relative" rAng="0" ptsTypes="AA">
                                      <p:cBhvr>
                                        <p:cTn id="41" dur="2000" fill="hold"/>
                                        <p:tgtEl>
                                          <p:spTgt spid="19"/>
                                        </p:tgtEl>
                                        <p:attrNameLst>
                                          <p:attrName>ppt_x</p:attrName>
                                          <p:attrName>ppt_y</p:attrName>
                                        </p:attrNameLst>
                                      </p:cBhvr>
                                      <p:rCtr x="-599" y="6620"/>
                                    </p:animMotion>
                                  </p:childTnLst>
                                </p:cTn>
                              </p:par>
                              <p:par>
                                <p:cTn id="42" presetID="42" presetClass="path" presetSubtype="0" accel="50000" decel="50000" fill="hold" grpId="1" nodeType="withEffect">
                                  <p:stCondLst>
                                    <p:cond delay="0"/>
                                  </p:stCondLst>
                                  <p:childTnLst>
                                    <p:animMotion origin="layout" path="M -2.91667E-6 4.81481E-6 L 0.00144 0.08865 " pathEditMode="relative" rAng="0" ptsTypes="AA">
                                      <p:cBhvr>
                                        <p:cTn id="43" dur="2000" fill="hold"/>
                                        <p:tgtEl>
                                          <p:spTgt spid="21"/>
                                        </p:tgtEl>
                                        <p:attrNameLst>
                                          <p:attrName>ppt_x</p:attrName>
                                          <p:attrName>ppt_y</p:attrName>
                                        </p:attrNameLst>
                                      </p:cBhvr>
                                      <p:rCtr x="65" y="4421"/>
                                    </p:animMotion>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28">
                                            <p:txEl>
                                              <p:pRg st="0" end="0"/>
                                            </p:txEl>
                                          </p:spTgt>
                                        </p:tgtEl>
                                        <p:attrNameLst>
                                          <p:attrName>style.visibility</p:attrName>
                                        </p:attrNameLst>
                                      </p:cBhvr>
                                      <p:to>
                                        <p:strVal val="visible"/>
                                      </p:to>
                                    </p:set>
                                    <p:anim calcmode="lin" valueType="num">
                                      <p:cBhvr additive="base">
                                        <p:cTn id="48" dur="100" fill="hold"/>
                                        <p:tgtEl>
                                          <p:spTgt spid="28">
                                            <p:txEl>
                                              <p:pRg st="0" end="0"/>
                                            </p:txEl>
                                          </p:spTgt>
                                        </p:tgtEl>
                                        <p:attrNameLst>
                                          <p:attrName>ppt_x</p:attrName>
                                        </p:attrNameLst>
                                      </p:cBhvr>
                                      <p:tavLst>
                                        <p:tav tm="0">
                                          <p:val>
                                            <p:strVal val="0-#ppt_w/2"/>
                                          </p:val>
                                        </p:tav>
                                        <p:tav tm="100000">
                                          <p:val>
                                            <p:strVal val="#ppt_x"/>
                                          </p:val>
                                        </p:tav>
                                      </p:tavLst>
                                    </p:anim>
                                    <p:anim calcmode="lin" valueType="num">
                                      <p:cBhvr additive="base">
                                        <p:cTn id="49" dur="100" fill="hold"/>
                                        <p:tgtEl>
                                          <p:spTgt spid="28">
                                            <p:txEl>
                                              <p:pRg st="0" end="0"/>
                                            </p:txEl>
                                          </p:spTgt>
                                        </p:tgtEl>
                                        <p:attrNameLst>
                                          <p:attrName>ppt_y</p:attrName>
                                        </p:attrNameLst>
                                      </p:cBhvr>
                                      <p:tavLst>
                                        <p:tav tm="0">
                                          <p:val>
                                            <p:strVal val="#ppt_y"/>
                                          </p:val>
                                        </p:tav>
                                        <p:tav tm="100000">
                                          <p:val>
                                            <p:strVal val="#ppt_y"/>
                                          </p:val>
                                        </p:tav>
                                      </p:tavLst>
                                    </p:anim>
                                  </p:childTnLst>
                                </p:cTn>
                              </p:par>
                            </p:childTnLst>
                          </p:cTn>
                        </p:par>
                        <p:par>
                          <p:cTn id="50" fill="hold">
                            <p:stCondLst>
                              <p:cond delay="100"/>
                            </p:stCondLst>
                            <p:childTnLst>
                              <p:par>
                                <p:cTn id="51" presetID="2" presetClass="entr" presetSubtype="8" fill="hold" grpId="0" nodeType="afterEffect">
                                  <p:stCondLst>
                                    <p:cond delay="0"/>
                                  </p:stCondLst>
                                  <p:childTnLst>
                                    <p:set>
                                      <p:cBhvr>
                                        <p:cTn id="52" dur="1" fill="hold">
                                          <p:stCondLst>
                                            <p:cond delay="0"/>
                                          </p:stCondLst>
                                        </p:cTn>
                                        <p:tgtEl>
                                          <p:spTgt spid="2">
                                            <p:txEl>
                                              <p:pRg st="0" end="0"/>
                                            </p:txEl>
                                          </p:spTgt>
                                        </p:tgtEl>
                                        <p:attrNameLst>
                                          <p:attrName>style.visibility</p:attrName>
                                        </p:attrNameLst>
                                      </p:cBhvr>
                                      <p:to>
                                        <p:strVal val="visible"/>
                                      </p:to>
                                    </p:set>
                                    <p:anim calcmode="lin" valueType="num">
                                      <p:cBhvr additive="base">
                                        <p:cTn id="53" dur="1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54" dur="1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par>
                          <p:cTn id="55" fill="hold">
                            <p:stCondLst>
                              <p:cond delay="200"/>
                            </p:stCondLst>
                            <p:childTnLst>
                              <p:par>
                                <p:cTn id="56" presetID="2" presetClass="entr" presetSubtype="8" fill="hold" grpId="0" nodeType="afterEffect">
                                  <p:stCondLst>
                                    <p:cond delay="0"/>
                                  </p:stCondLst>
                                  <p:childTnLst>
                                    <p:set>
                                      <p:cBhvr>
                                        <p:cTn id="57" dur="1" fill="hold">
                                          <p:stCondLst>
                                            <p:cond delay="0"/>
                                          </p:stCondLst>
                                        </p:cTn>
                                        <p:tgtEl>
                                          <p:spTgt spid="29">
                                            <p:txEl>
                                              <p:pRg st="0" end="0"/>
                                            </p:txEl>
                                          </p:spTgt>
                                        </p:tgtEl>
                                        <p:attrNameLst>
                                          <p:attrName>style.visibility</p:attrName>
                                        </p:attrNameLst>
                                      </p:cBhvr>
                                      <p:to>
                                        <p:strVal val="visible"/>
                                      </p:to>
                                    </p:set>
                                    <p:anim calcmode="lin" valueType="num">
                                      <p:cBhvr additive="base">
                                        <p:cTn id="58" dur="100" fill="hold"/>
                                        <p:tgtEl>
                                          <p:spTgt spid="29">
                                            <p:txEl>
                                              <p:pRg st="0" end="0"/>
                                            </p:txEl>
                                          </p:spTgt>
                                        </p:tgtEl>
                                        <p:attrNameLst>
                                          <p:attrName>ppt_x</p:attrName>
                                        </p:attrNameLst>
                                      </p:cBhvr>
                                      <p:tavLst>
                                        <p:tav tm="0">
                                          <p:val>
                                            <p:strVal val="0-#ppt_w/2"/>
                                          </p:val>
                                        </p:tav>
                                        <p:tav tm="100000">
                                          <p:val>
                                            <p:strVal val="#ppt_x"/>
                                          </p:val>
                                        </p:tav>
                                      </p:tavLst>
                                    </p:anim>
                                    <p:anim calcmode="lin" valueType="num">
                                      <p:cBhvr additive="base">
                                        <p:cTn id="59" dur="100" fill="hold"/>
                                        <p:tgtEl>
                                          <p:spTgt spid="29">
                                            <p:txEl>
                                              <p:pRg st="0" end="0"/>
                                            </p:txEl>
                                          </p:spTgt>
                                        </p:tgtEl>
                                        <p:attrNameLst>
                                          <p:attrName>ppt_y</p:attrName>
                                        </p:attrNameLst>
                                      </p:cBhvr>
                                      <p:tavLst>
                                        <p:tav tm="0">
                                          <p:val>
                                            <p:strVal val="#ppt_y"/>
                                          </p:val>
                                        </p:tav>
                                        <p:tav tm="100000">
                                          <p:val>
                                            <p:strVal val="#ppt_y"/>
                                          </p:val>
                                        </p:tav>
                                      </p:tavLst>
                                    </p:anim>
                                  </p:childTnLst>
                                </p:cTn>
                              </p:par>
                            </p:childTnLst>
                          </p:cTn>
                        </p:par>
                        <p:par>
                          <p:cTn id="60" fill="hold">
                            <p:stCondLst>
                              <p:cond delay="300"/>
                            </p:stCondLst>
                            <p:childTnLst>
                              <p:par>
                                <p:cTn id="61" presetID="2" presetClass="entr" presetSubtype="8" fill="hold" grpId="0" nodeType="afterEffect">
                                  <p:stCondLst>
                                    <p:cond delay="0"/>
                                  </p:stCondLst>
                                  <p:childTnLst>
                                    <p:set>
                                      <p:cBhvr>
                                        <p:cTn id="62" dur="1" fill="hold">
                                          <p:stCondLst>
                                            <p:cond delay="0"/>
                                          </p:stCondLst>
                                        </p:cTn>
                                        <p:tgtEl>
                                          <p:spTgt spid="33">
                                            <p:txEl>
                                              <p:pRg st="0" end="0"/>
                                            </p:txEl>
                                          </p:spTgt>
                                        </p:tgtEl>
                                        <p:attrNameLst>
                                          <p:attrName>style.visibility</p:attrName>
                                        </p:attrNameLst>
                                      </p:cBhvr>
                                      <p:to>
                                        <p:strVal val="visible"/>
                                      </p:to>
                                    </p:set>
                                    <p:anim calcmode="lin" valueType="num">
                                      <p:cBhvr additive="base">
                                        <p:cTn id="63" dur="100" fill="hold"/>
                                        <p:tgtEl>
                                          <p:spTgt spid="33">
                                            <p:txEl>
                                              <p:pRg st="0" end="0"/>
                                            </p:txEl>
                                          </p:spTgt>
                                        </p:tgtEl>
                                        <p:attrNameLst>
                                          <p:attrName>ppt_x</p:attrName>
                                        </p:attrNameLst>
                                      </p:cBhvr>
                                      <p:tavLst>
                                        <p:tav tm="0">
                                          <p:val>
                                            <p:strVal val="0-#ppt_w/2"/>
                                          </p:val>
                                        </p:tav>
                                        <p:tav tm="100000">
                                          <p:val>
                                            <p:strVal val="#ppt_x"/>
                                          </p:val>
                                        </p:tav>
                                      </p:tavLst>
                                    </p:anim>
                                    <p:anim calcmode="lin" valueType="num">
                                      <p:cBhvr additive="base">
                                        <p:cTn id="64" dur="1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65" fill="hold">
                            <p:stCondLst>
                              <p:cond delay="400"/>
                            </p:stCondLst>
                            <p:childTnLst>
                              <p:par>
                                <p:cTn id="66" presetID="2" presetClass="entr" presetSubtype="8" fill="hold" grpId="0" nodeType="afterEffect">
                                  <p:stCondLst>
                                    <p:cond delay="0"/>
                                  </p:stCondLst>
                                  <p:childTnLst>
                                    <p:set>
                                      <p:cBhvr>
                                        <p:cTn id="67" dur="1" fill="hold">
                                          <p:stCondLst>
                                            <p:cond delay="0"/>
                                          </p:stCondLst>
                                        </p:cTn>
                                        <p:tgtEl>
                                          <p:spTgt spid="32">
                                            <p:txEl>
                                              <p:pRg st="0" end="0"/>
                                            </p:txEl>
                                          </p:spTgt>
                                        </p:tgtEl>
                                        <p:attrNameLst>
                                          <p:attrName>style.visibility</p:attrName>
                                        </p:attrNameLst>
                                      </p:cBhvr>
                                      <p:to>
                                        <p:strVal val="visible"/>
                                      </p:to>
                                    </p:set>
                                    <p:anim calcmode="lin" valueType="num">
                                      <p:cBhvr additive="base">
                                        <p:cTn id="68" dur="10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69" dur="1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par>
                          <p:cTn id="70" fill="hold">
                            <p:stCondLst>
                              <p:cond delay="500"/>
                            </p:stCondLst>
                            <p:childTnLst>
                              <p:par>
                                <p:cTn id="71" presetID="2" presetClass="entr" presetSubtype="8" fill="hold" grpId="0" nodeType="afterEffect">
                                  <p:stCondLst>
                                    <p:cond delay="0"/>
                                  </p:stCondLst>
                                  <p:childTnLst>
                                    <p:set>
                                      <p:cBhvr>
                                        <p:cTn id="72" dur="1" fill="hold">
                                          <p:stCondLst>
                                            <p:cond delay="0"/>
                                          </p:stCondLst>
                                        </p:cTn>
                                        <p:tgtEl>
                                          <p:spTgt spid="34">
                                            <p:txEl>
                                              <p:pRg st="0" end="0"/>
                                            </p:txEl>
                                          </p:spTgt>
                                        </p:tgtEl>
                                        <p:attrNameLst>
                                          <p:attrName>style.visibility</p:attrName>
                                        </p:attrNameLst>
                                      </p:cBhvr>
                                      <p:to>
                                        <p:strVal val="visible"/>
                                      </p:to>
                                    </p:set>
                                    <p:anim calcmode="lin" valueType="num">
                                      <p:cBhvr additive="base">
                                        <p:cTn id="73" dur="1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74" dur="1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15"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 grpId="0" build="p"/>
      <p:bldP spid="28" grpId="0" build="p"/>
      <p:bldP spid="29" grpId="0" build="p"/>
      <p:bldP spid="32" grpId="0" build="p"/>
      <p:bldP spid="33" grpId="0" build="p"/>
      <p:bldP spid="34" grpId="0" build="p"/>
      <p:bldP spid="6" grpId="0" animBg="1"/>
      <p:bldP spid="36" grpId="0" animBg="1"/>
      <p:bldP spid="7" grpId="0"/>
      <p:bldP spid="38" grpId="0"/>
      <p:bldP spid="39" grpId="0"/>
      <p:bldP spid="4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09F4B0C-BDD2-4C93-8561-236D8FF81A9D}"/>
              </a:ext>
            </a:extLst>
          </p:cNvPr>
          <p:cNvSpPr>
            <a:spLocks noGrp="1"/>
          </p:cNvSpPr>
          <p:nvPr>
            <p:ph type="title"/>
          </p:nvPr>
        </p:nvSpPr>
        <p:spPr/>
        <p:txBody>
          <a:bodyPr>
            <a:normAutofit/>
          </a:bodyPr>
          <a:lstStyle/>
          <a:p>
            <a:pPr rtl="0"/>
            <a:r>
              <a:rPr lang="en-US" sz="4800" dirty="0"/>
              <a:t>Presentation Layout</a:t>
            </a:r>
            <a:endParaRPr lang="he-IL" sz="4800" dirty="0"/>
          </a:p>
        </p:txBody>
      </p:sp>
      <p:grpSp>
        <p:nvGrpSpPr>
          <p:cNvPr id="8" name="Group 7"/>
          <p:cNvGrpSpPr/>
          <p:nvPr/>
        </p:nvGrpSpPr>
        <p:grpSpPr>
          <a:xfrm>
            <a:off x="775650" y="2028722"/>
            <a:ext cx="1239145" cy="867361"/>
            <a:chOff x="1133913" y="30355"/>
            <a:chExt cx="1239145" cy="867361"/>
          </a:xfrm>
          <a:scene3d>
            <a:camera prst="orthographicFront">
              <a:rot lat="0" lon="0" rev="0"/>
            </a:camera>
            <a:lightRig rig="contrasting" dir="t">
              <a:rot lat="0" lon="0" rev="1200000"/>
            </a:lightRig>
          </a:scene3d>
        </p:grpSpPr>
        <p:sp>
          <p:nvSpPr>
            <p:cNvPr id="9" name="Rounded Rectangle 8"/>
            <p:cNvSpPr/>
            <p:nvPr/>
          </p:nvSpPr>
          <p:spPr>
            <a:xfrm>
              <a:off x="1133913" y="30355"/>
              <a:ext cx="1239145" cy="867361"/>
            </a:xfrm>
            <a:prstGeom prst="roundRect">
              <a:avLst>
                <a:gd name="adj" fmla="val 16670"/>
              </a:avLst>
            </a:prstGeom>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0" name="Rounded Rectangle 4"/>
            <p:cNvSpPr txBox="1"/>
            <p:nvPr/>
          </p:nvSpPr>
          <p:spPr>
            <a:xfrm>
              <a:off x="1176262" y="72704"/>
              <a:ext cx="1154447" cy="78266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a:t>Motivation</a:t>
              </a:r>
            </a:p>
          </p:txBody>
        </p:sp>
      </p:grpSp>
      <p:grpSp>
        <p:nvGrpSpPr>
          <p:cNvPr id="11" name="Group 10"/>
          <p:cNvGrpSpPr/>
          <p:nvPr/>
        </p:nvGrpSpPr>
        <p:grpSpPr>
          <a:xfrm>
            <a:off x="2575904" y="2028722"/>
            <a:ext cx="1239145" cy="867361"/>
            <a:chOff x="1133913" y="30355"/>
            <a:chExt cx="1239145" cy="867361"/>
          </a:xfrm>
          <a:scene3d>
            <a:camera prst="orthographicFront">
              <a:rot lat="0" lon="0" rev="0"/>
            </a:camera>
            <a:lightRig rig="contrasting" dir="t">
              <a:rot lat="0" lon="0" rev="1200000"/>
            </a:lightRig>
          </a:scene3d>
        </p:grpSpPr>
        <p:sp>
          <p:nvSpPr>
            <p:cNvPr id="13" name="Rounded Rectangle 12"/>
            <p:cNvSpPr/>
            <p:nvPr/>
          </p:nvSpPr>
          <p:spPr>
            <a:xfrm>
              <a:off x="1133913" y="30355"/>
              <a:ext cx="1239145" cy="867361"/>
            </a:xfrm>
            <a:prstGeom prst="roundRect">
              <a:avLst>
                <a:gd name="adj" fmla="val 16670"/>
              </a:avLst>
            </a:prstGeom>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4" name="Rounded Rectangle 4"/>
            <p:cNvSpPr txBox="1"/>
            <p:nvPr/>
          </p:nvSpPr>
          <p:spPr>
            <a:xfrm>
              <a:off x="1176262" y="72704"/>
              <a:ext cx="1154447" cy="78266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algn="ctr" defTabSz="755650">
                <a:lnSpc>
                  <a:spcPct val="90000"/>
                </a:lnSpc>
                <a:spcBef>
                  <a:spcPct val="0"/>
                </a:spcBef>
                <a:spcAft>
                  <a:spcPct val="35000"/>
                </a:spcAft>
              </a:pPr>
              <a:r>
                <a:rPr lang="en-US" sz="1600" dirty="0"/>
                <a:t>Project’s goal</a:t>
              </a:r>
            </a:p>
          </p:txBody>
        </p:sp>
      </p:grpSp>
      <p:grpSp>
        <p:nvGrpSpPr>
          <p:cNvPr id="15" name="Group 14"/>
          <p:cNvGrpSpPr/>
          <p:nvPr/>
        </p:nvGrpSpPr>
        <p:grpSpPr>
          <a:xfrm>
            <a:off x="3525248" y="3393705"/>
            <a:ext cx="1401519" cy="867361"/>
            <a:chOff x="1133913" y="30355"/>
            <a:chExt cx="1239145" cy="867361"/>
          </a:xfrm>
          <a:scene3d>
            <a:camera prst="orthographicFront">
              <a:rot lat="0" lon="0" rev="0"/>
            </a:camera>
            <a:lightRig rig="contrasting" dir="t">
              <a:rot lat="0" lon="0" rev="1200000"/>
            </a:lightRig>
          </a:scene3d>
        </p:grpSpPr>
        <p:sp>
          <p:nvSpPr>
            <p:cNvPr id="16" name="Rounded Rectangle 15"/>
            <p:cNvSpPr/>
            <p:nvPr/>
          </p:nvSpPr>
          <p:spPr>
            <a:xfrm>
              <a:off x="1133913" y="30355"/>
              <a:ext cx="1239145" cy="867361"/>
            </a:xfrm>
            <a:prstGeom prst="roundRect">
              <a:avLst>
                <a:gd name="adj" fmla="val 16670"/>
              </a:avLst>
            </a:prstGeom>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7" name="Rounded Rectangle 4"/>
            <p:cNvSpPr txBox="1"/>
            <p:nvPr/>
          </p:nvSpPr>
          <p:spPr>
            <a:xfrm>
              <a:off x="1150182" y="72704"/>
              <a:ext cx="1196796" cy="78266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dirty="0"/>
                <a:t>Hand Shake</a:t>
              </a:r>
              <a:endParaRPr lang="en-US" sz="1700" kern="1200" dirty="0"/>
            </a:p>
          </p:txBody>
        </p:sp>
      </p:grpSp>
      <p:grpSp>
        <p:nvGrpSpPr>
          <p:cNvPr id="21" name="Group 20"/>
          <p:cNvGrpSpPr/>
          <p:nvPr/>
        </p:nvGrpSpPr>
        <p:grpSpPr>
          <a:xfrm>
            <a:off x="6183787" y="2042374"/>
            <a:ext cx="1239145" cy="867361"/>
            <a:chOff x="1133913" y="30355"/>
            <a:chExt cx="1239145" cy="867361"/>
          </a:xfrm>
          <a:scene3d>
            <a:camera prst="orthographicFront">
              <a:rot lat="0" lon="0" rev="0"/>
            </a:camera>
            <a:lightRig rig="contrasting" dir="t">
              <a:rot lat="0" lon="0" rev="1200000"/>
            </a:lightRig>
          </a:scene3d>
        </p:grpSpPr>
        <p:sp>
          <p:nvSpPr>
            <p:cNvPr id="22" name="Rounded Rectangle 21"/>
            <p:cNvSpPr/>
            <p:nvPr/>
          </p:nvSpPr>
          <p:spPr>
            <a:xfrm>
              <a:off x="1133913" y="30355"/>
              <a:ext cx="1239145" cy="867361"/>
            </a:xfrm>
            <a:prstGeom prst="roundRect">
              <a:avLst>
                <a:gd name="adj" fmla="val 16670"/>
              </a:avLst>
            </a:prstGeom>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3" name="Rounded Rectangle 4"/>
            <p:cNvSpPr txBox="1"/>
            <p:nvPr/>
          </p:nvSpPr>
          <p:spPr>
            <a:xfrm>
              <a:off x="1176262" y="72704"/>
              <a:ext cx="1154447" cy="78266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algn="ctr" defTabSz="755650">
                <a:lnSpc>
                  <a:spcPct val="90000"/>
                </a:lnSpc>
                <a:spcBef>
                  <a:spcPct val="0"/>
                </a:spcBef>
                <a:spcAft>
                  <a:spcPct val="35000"/>
                </a:spcAft>
              </a:pPr>
              <a:r>
                <a:rPr lang="en-US" sz="1600" dirty="0"/>
                <a:t>Problem</a:t>
              </a:r>
            </a:p>
          </p:txBody>
        </p:sp>
      </p:grpSp>
      <p:grpSp>
        <p:nvGrpSpPr>
          <p:cNvPr id="24" name="Group 23"/>
          <p:cNvGrpSpPr/>
          <p:nvPr/>
        </p:nvGrpSpPr>
        <p:grpSpPr>
          <a:xfrm>
            <a:off x="4379846" y="2028722"/>
            <a:ext cx="1239145" cy="867361"/>
            <a:chOff x="1133913" y="30355"/>
            <a:chExt cx="1239145" cy="867361"/>
          </a:xfrm>
          <a:scene3d>
            <a:camera prst="orthographicFront">
              <a:rot lat="0" lon="0" rev="0"/>
            </a:camera>
            <a:lightRig rig="contrasting" dir="t">
              <a:rot lat="0" lon="0" rev="1200000"/>
            </a:lightRig>
          </a:scene3d>
        </p:grpSpPr>
        <p:sp>
          <p:nvSpPr>
            <p:cNvPr id="25" name="Rounded Rectangle 24"/>
            <p:cNvSpPr/>
            <p:nvPr/>
          </p:nvSpPr>
          <p:spPr>
            <a:xfrm>
              <a:off x="1133913" y="30355"/>
              <a:ext cx="1239145" cy="867361"/>
            </a:xfrm>
            <a:prstGeom prst="roundRect">
              <a:avLst>
                <a:gd name="adj" fmla="val 16670"/>
              </a:avLst>
            </a:prstGeom>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6" name="Rounded Rectangle 4"/>
            <p:cNvSpPr txBox="1"/>
            <p:nvPr/>
          </p:nvSpPr>
          <p:spPr>
            <a:xfrm>
              <a:off x="1176262" y="72704"/>
              <a:ext cx="1154447" cy="78266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algn="ctr" defTabSz="755650">
                <a:lnSpc>
                  <a:spcPct val="90000"/>
                </a:lnSpc>
                <a:spcBef>
                  <a:spcPct val="0"/>
                </a:spcBef>
                <a:spcAft>
                  <a:spcPct val="35000"/>
                </a:spcAft>
              </a:pPr>
              <a:r>
                <a:rPr lang="en-US" sz="1600" dirty="0"/>
                <a:t>About TLS</a:t>
              </a:r>
            </a:p>
          </p:txBody>
        </p:sp>
      </p:grpSp>
      <p:grpSp>
        <p:nvGrpSpPr>
          <p:cNvPr id="27" name="Group 26"/>
          <p:cNvGrpSpPr/>
          <p:nvPr/>
        </p:nvGrpSpPr>
        <p:grpSpPr>
          <a:xfrm>
            <a:off x="7984041" y="2037672"/>
            <a:ext cx="1239145" cy="867361"/>
            <a:chOff x="1133913" y="30355"/>
            <a:chExt cx="1239145" cy="867361"/>
          </a:xfrm>
          <a:scene3d>
            <a:camera prst="orthographicFront">
              <a:rot lat="0" lon="0" rev="0"/>
            </a:camera>
            <a:lightRig rig="contrasting" dir="t">
              <a:rot lat="0" lon="0" rev="1200000"/>
            </a:lightRig>
          </a:scene3d>
        </p:grpSpPr>
        <p:sp>
          <p:nvSpPr>
            <p:cNvPr id="28" name="Rounded Rectangle 27"/>
            <p:cNvSpPr/>
            <p:nvPr/>
          </p:nvSpPr>
          <p:spPr>
            <a:xfrm>
              <a:off x="1133913" y="30355"/>
              <a:ext cx="1239145" cy="867361"/>
            </a:xfrm>
            <a:prstGeom prst="roundRect">
              <a:avLst>
                <a:gd name="adj" fmla="val 16670"/>
              </a:avLst>
            </a:prstGeom>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9" name="Rounded Rectangle 4"/>
            <p:cNvSpPr txBox="1"/>
            <p:nvPr/>
          </p:nvSpPr>
          <p:spPr>
            <a:xfrm>
              <a:off x="1176262" y="72704"/>
              <a:ext cx="1154447" cy="78266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algn="ctr" defTabSz="755650">
                <a:lnSpc>
                  <a:spcPct val="90000"/>
                </a:lnSpc>
                <a:spcBef>
                  <a:spcPct val="0"/>
                </a:spcBef>
                <a:spcAft>
                  <a:spcPct val="35000"/>
                </a:spcAft>
              </a:pPr>
              <a:r>
                <a:rPr lang="en-US" sz="1600" dirty="0"/>
                <a:t>Solution</a:t>
              </a:r>
            </a:p>
          </p:txBody>
        </p:sp>
      </p:grpSp>
      <p:sp>
        <p:nvSpPr>
          <p:cNvPr id="7" name="Right Arrow 6"/>
          <p:cNvSpPr/>
          <p:nvPr/>
        </p:nvSpPr>
        <p:spPr>
          <a:xfrm>
            <a:off x="2081705" y="2289455"/>
            <a:ext cx="423601" cy="3637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p:cNvSpPr/>
          <p:nvPr/>
        </p:nvSpPr>
        <p:spPr>
          <a:xfrm>
            <a:off x="3884711" y="2280506"/>
            <a:ext cx="423601" cy="3637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p:cNvSpPr/>
          <p:nvPr/>
        </p:nvSpPr>
        <p:spPr>
          <a:xfrm>
            <a:off x="5687745" y="2289455"/>
            <a:ext cx="423601" cy="3637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p:cNvSpPr/>
          <p:nvPr/>
        </p:nvSpPr>
        <p:spPr>
          <a:xfrm>
            <a:off x="7489276" y="2280505"/>
            <a:ext cx="423601" cy="3637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p:cNvCxnSpPr>
            <a:stCxn id="25" idx="2"/>
            <a:endCxn id="16" idx="0"/>
          </p:cNvCxnSpPr>
          <p:nvPr/>
        </p:nvCxnSpPr>
        <p:spPr>
          <a:xfrm flipH="1">
            <a:off x="4226008" y="2896083"/>
            <a:ext cx="773411" cy="4976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46" name="Group 45"/>
          <p:cNvGrpSpPr/>
          <p:nvPr/>
        </p:nvGrpSpPr>
        <p:grpSpPr>
          <a:xfrm>
            <a:off x="5090210" y="3393705"/>
            <a:ext cx="1401519" cy="867361"/>
            <a:chOff x="1133913" y="30355"/>
            <a:chExt cx="1239145" cy="867361"/>
          </a:xfrm>
          <a:scene3d>
            <a:camera prst="orthographicFront">
              <a:rot lat="0" lon="0" rev="0"/>
            </a:camera>
            <a:lightRig rig="contrasting" dir="t">
              <a:rot lat="0" lon="0" rev="1200000"/>
            </a:lightRig>
          </a:scene3d>
        </p:grpSpPr>
        <p:sp>
          <p:nvSpPr>
            <p:cNvPr id="47" name="Rounded Rectangle 46"/>
            <p:cNvSpPr/>
            <p:nvPr/>
          </p:nvSpPr>
          <p:spPr>
            <a:xfrm>
              <a:off x="1133913" y="30355"/>
              <a:ext cx="1239145" cy="867361"/>
            </a:xfrm>
            <a:prstGeom prst="roundRect">
              <a:avLst>
                <a:gd name="adj" fmla="val 16670"/>
              </a:avLst>
            </a:prstGeom>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8" name="Rounded Rectangle 4"/>
            <p:cNvSpPr txBox="1"/>
            <p:nvPr/>
          </p:nvSpPr>
          <p:spPr>
            <a:xfrm>
              <a:off x="1150182" y="72704"/>
              <a:ext cx="1196796" cy="78266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dirty="0"/>
                <a:t>Hand Shake</a:t>
              </a:r>
            </a:p>
            <a:p>
              <a:pPr lvl="0" algn="ctr" defTabSz="755650">
                <a:lnSpc>
                  <a:spcPct val="90000"/>
                </a:lnSpc>
                <a:spcBef>
                  <a:spcPct val="0"/>
                </a:spcBef>
                <a:spcAft>
                  <a:spcPct val="35000"/>
                </a:spcAft>
              </a:pPr>
              <a:r>
                <a:rPr lang="en-US" sz="1700" dirty="0"/>
                <a:t>i</a:t>
              </a:r>
              <a:r>
                <a:rPr lang="en-US" sz="1700" kern="1200" dirty="0"/>
                <a:t>n Details</a:t>
              </a:r>
            </a:p>
          </p:txBody>
        </p:sp>
      </p:grpSp>
      <p:cxnSp>
        <p:nvCxnSpPr>
          <p:cNvPr id="49" name="Straight Arrow Connector 48"/>
          <p:cNvCxnSpPr>
            <a:stCxn id="25" idx="2"/>
            <a:endCxn id="47" idx="0"/>
          </p:cNvCxnSpPr>
          <p:nvPr/>
        </p:nvCxnSpPr>
        <p:spPr>
          <a:xfrm>
            <a:off x="4999419" y="2896083"/>
            <a:ext cx="791551" cy="4976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51" name="Group 50"/>
          <p:cNvGrpSpPr/>
          <p:nvPr/>
        </p:nvGrpSpPr>
        <p:grpSpPr>
          <a:xfrm>
            <a:off x="5004620" y="4685626"/>
            <a:ext cx="1575601" cy="1292387"/>
            <a:chOff x="1133913" y="30355"/>
            <a:chExt cx="1239145" cy="867361"/>
          </a:xfrm>
          <a:scene3d>
            <a:camera prst="orthographicFront">
              <a:rot lat="0" lon="0" rev="0"/>
            </a:camera>
            <a:lightRig rig="contrasting" dir="t">
              <a:rot lat="0" lon="0" rev="1200000"/>
            </a:lightRig>
          </a:scene3d>
        </p:grpSpPr>
        <p:sp>
          <p:nvSpPr>
            <p:cNvPr id="52" name="Rounded Rectangle 51"/>
            <p:cNvSpPr/>
            <p:nvPr/>
          </p:nvSpPr>
          <p:spPr>
            <a:xfrm>
              <a:off x="1133913" y="30355"/>
              <a:ext cx="1239145" cy="867361"/>
            </a:xfrm>
            <a:prstGeom prst="roundRect">
              <a:avLst>
                <a:gd name="adj" fmla="val 16670"/>
              </a:avLst>
            </a:prstGeom>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3" name="Rounded Rectangle 4"/>
            <p:cNvSpPr txBox="1"/>
            <p:nvPr/>
          </p:nvSpPr>
          <p:spPr>
            <a:xfrm>
              <a:off x="1150182" y="72704"/>
              <a:ext cx="1196796" cy="78266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285750" lvl="0" indent="-285750" defTabSz="755650">
                <a:lnSpc>
                  <a:spcPct val="90000"/>
                </a:lnSpc>
                <a:spcBef>
                  <a:spcPct val="0"/>
                </a:spcBef>
                <a:spcAft>
                  <a:spcPct val="35000"/>
                </a:spcAft>
                <a:buFont typeface="Arial" panose="020B0604020202020204" pitchFamily="34" charset="0"/>
                <a:buChar char="•"/>
              </a:pPr>
              <a:r>
                <a:rPr lang="en-US" sz="1400" kern="1200" dirty="0"/>
                <a:t>Cipher Suits</a:t>
              </a:r>
            </a:p>
            <a:p>
              <a:pPr marL="285750" lvl="0" indent="-285750" defTabSz="755650">
                <a:lnSpc>
                  <a:spcPct val="90000"/>
                </a:lnSpc>
                <a:spcBef>
                  <a:spcPct val="0"/>
                </a:spcBef>
                <a:spcAft>
                  <a:spcPct val="35000"/>
                </a:spcAft>
                <a:buFont typeface="Arial" panose="020B0604020202020204" pitchFamily="34" charset="0"/>
                <a:buChar char="•"/>
              </a:pPr>
              <a:r>
                <a:rPr lang="en-US" sz="1400" dirty="0"/>
                <a:t>DH</a:t>
              </a:r>
            </a:p>
            <a:p>
              <a:pPr marL="285750" lvl="0" indent="-285750" defTabSz="755650">
                <a:lnSpc>
                  <a:spcPct val="90000"/>
                </a:lnSpc>
                <a:spcBef>
                  <a:spcPct val="0"/>
                </a:spcBef>
                <a:spcAft>
                  <a:spcPct val="35000"/>
                </a:spcAft>
                <a:buFont typeface="Arial" panose="020B0604020202020204" pitchFamily="34" charset="0"/>
                <a:buChar char="•"/>
              </a:pPr>
              <a:r>
                <a:rPr lang="en-US" sz="1400" dirty="0"/>
                <a:t>Key exchange</a:t>
              </a:r>
            </a:p>
            <a:p>
              <a:pPr marL="285750" lvl="0" indent="-285750" defTabSz="755650">
                <a:lnSpc>
                  <a:spcPct val="90000"/>
                </a:lnSpc>
                <a:spcBef>
                  <a:spcPct val="0"/>
                </a:spcBef>
                <a:spcAft>
                  <a:spcPct val="35000"/>
                </a:spcAft>
                <a:buFont typeface="Arial" panose="020B0604020202020204" pitchFamily="34" charset="0"/>
                <a:buChar char="•"/>
              </a:pPr>
              <a:r>
                <a:rPr lang="en-US" sz="1400" dirty="0"/>
                <a:t>Key Division</a:t>
              </a:r>
            </a:p>
          </p:txBody>
        </p:sp>
      </p:grpSp>
      <p:cxnSp>
        <p:nvCxnSpPr>
          <p:cNvPr id="54" name="Straight Arrow Connector 53"/>
          <p:cNvCxnSpPr>
            <a:stCxn id="47" idx="2"/>
            <a:endCxn id="52" idx="0"/>
          </p:cNvCxnSpPr>
          <p:nvPr/>
        </p:nvCxnSpPr>
        <p:spPr>
          <a:xfrm>
            <a:off x="5790970" y="4261066"/>
            <a:ext cx="1451" cy="42456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60" name="Group 59"/>
          <p:cNvGrpSpPr/>
          <p:nvPr/>
        </p:nvGrpSpPr>
        <p:grpSpPr>
          <a:xfrm>
            <a:off x="7824387" y="3393707"/>
            <a:ext cx="1642913" cy="1354995"/>
            <a:chOff x="1133913" y="30355"/>
            <a:chExt cx="1292085" cy="909708"/>
          </a:xfrm>
          <a:scene3d>
            <a:camera prst="orthographicFront">
              <a:rot lat="0" lon="0" rev="0"/>
            </a:camera>
            <a:lightRig rig="contrasting" dir="t">
              <a:rot lat="0" lon="0" rev="1200000"/>
            </a:lightRig>
          </a:scene3d>
        </p:grpSpPr>
        <p:sp>
          <p:nvSpPr>
            <p:cNvPr id="61" name="Rounded Rectangle 60"/>
            <p:cNvSpPr/>
            <p:nvPr/>
          </p:nvSpPr>
          <p:spPr>
            <a:xfrm>
              <a:off x="1133913" y="30355"/>
              <a:ext cx="1239145" cy="867361"/>
            </a:xfrm>
            <a:prstGeom prst="roundRect">
              <a:avLst>
                <a:gd name="adj" fmla="val 16670"/>
              </a:avLst>
            </a:prstGeom>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2" name="Rounded Rectangle 4"/>
            <p:cNvSpPr txBox="1"/>
            <p:nvPr/>
          </p:nvSpPr>
          <p:spPr>
            <a:xfrm>
              <a:off x="1229202" y="72703"/>
              <a:ext cx="1196796" cy="86736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285750" lvl="0" indent="-285750" defTabSz="755650">
                <a:lnSpc>
                  <a:spcPct val="90000"/>
                </a:lnSpc>
                <a:spcBef>
                  <a:spcPct val="0"/>
                </a:spcBef>
                <a:spcAft>
                  <a:spcPct val="35000"/>
                </a:spcAft>
                <a:buFont typeface="Arial" panose="020B0604020202020204" pitchFamily="34" charset="0"/>
                <a:buChar char="•"/>
              </a:pPr>
              <a:r>
                <a:rPr lang="en-US" sz="1400" dirty="0"/>
                <a:t>S</a:t>
              </a:r>
              <a:r>
                <a:rPr lang="en-US" sz="1400" kern="1200" dirty="0"/>
                <a:t>ummery</a:t>
              </a:r>
            </a:p>
            <a:p>
              <a:pPr marL="285750" lvl="0" indent="-285750" defTabSz="755650">
                <a:lnSpc>
                  <a:spcPct val="90000"/>
                </a:lnSpc>
                <a:spcBef>
                  <a:spcPct val="0"/>
                </a:spcBef>
                <a:spcAft>
                  <a:spcPct val="35000"/>
                </a:spcAft>
                <a:buFont typeface="Arial" panose="020B0604020202020204" pitchFamily="34" charset="0"/>
                <a:buChar char="•"/>
              </a:pPr>
              <a:r>
                <a:rPr lang="en-US" sz="1400" dirty="0"/>
                <a:t>Topology</a:t>
              </a:r>
            </a:p>
            <a:p>
              <a:pPr marL="285750" lvl="0" indent="-285750" defTabSz="755650">
                <a:lnSpc>
                  <a:spcPct val="90000"/>
                </a:lnSpc>
                <a:spcBef>
                  <a:spcPct val="0"/>
                </a:spcBef>
                <a:spcAft>
                  <a:spcPct val="35000"/>
                </a:spcAft>
                <a:buFont typeface="Arial" panose="020B0604020202020204" pitchFamily="34" charset="0"/>
                <a:buChar char="•"/>
              </a:pPr>
              <a:r>
                <a:rPr lang="en-US" sz="1400" dirty="0"/>
                <a:t>TLS Code</a:t>
              </a:r>
            </a:p>
            <a:p>
              <a:pPr marL="285750" lvl="0" indent="-285750" defTabSz="755650">
                <a:lnSpc>
                  <a:spcPct val="90000"/>
                </a:lnSpc>
                <a:spcBef>
                  <a:spcPct val="0"/>
                </a:spcBef>
                <a:spcAft>
                  <a:spcPct val="35000"/>
                </a:spcAft>
                <a:buFont typeface="Arial" panose="020B0604020202020204" pitchFamily="34" charset="0"/>
                <a:buChar char="•"/>
              </a:pPr>
              <a:r>
                <a:rPr lang="en-US" sz="1400" dirty="0"/>
                <a:t>Proxy Code</a:t>
              </a:r>
            </a:p>
          </p:txBody>
        </p:sp>
      </p:grpSp>
      <p:cxnSp>
        <p:nvCxnSpPr>
          <p:cNvPr id="63" name="Straight Arrow Connector 62"/>
          <p:cNvCxnSpPr>
            <a:stCxn id="28" idx="2"/>
            <a:endCxn id="61" idx="0"/>
          </p:cNvCxnSpPr>
          <p:nvPr/>
        </p:nvCxnSpPr>
        <p:spPr>
          <a:xfrm>
            <a:off x="8603614" y="2905033"/>
            <a:ext cx="8576" cy="48867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997140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E681D38-3FF8-4A29-ADF2-2CF3618220D5}"/>
              </a:ext>
            </a:extLst>
          </p:cNvPr>
          <p:cNvSpPr>
            <a:spLocks noGrp="1"/>
          </p:cNvSpPr>
          <p:nvPr>
            <p:ph type="title"/>
          </p:nvPr>
        </p:nvSpPr>
        <p:spPr/>
        <p:txBody>
          <a:bodyPr>
            <a:normAutofit/>
          </a:bodyPr>
          <a:lstStyle/>
          <a:p>
            <a:pPr algn="l" rtl="0"/>
            <a:r>
              <a:rPr lang="en-US" sz="4800" dirty="0"/>
              <a:t>TLS Source Code – Key Division</a:t>
            </a:r>
            <a:endParaRPr lang="he-IL" sz="4800" dirty="0"/>
          </a:p>
        </p:txBody>
      </p:sp>
      <p:grpSp>
        <p:nvGrpSpPr>
          <p:cNvPr id="10" name="Group 9">
            <a:extLst>
              <a:ext uri="{FF2B5EF4-FFF2-40B4-BE49-F238E27FC236}">
                <a16:creationId xmlns:a16="http://schemas.microsoft.com/office/drawing/2014/main" id="{D89453BC-8B95-4554-8103-4401002E1A02}"/>
              </a:ext>
            </a:extLst>
          </p:cNvPr>
          <p:cNvGrpSpPr/>
          <p:nvPr/>
        </p:nvGrpSpPr>
        <p:grpSpPr>
          <a:xfrm>
            <a:off x="677334" y="1659094"/>
            <a:ext cx="5924551" cy="4927600"/>
            <a:chOff x="740598" y="1788607"/>
            <a:chExt cx="5620009" cy="4610757"/>
          </a:xfrm>
        </p:grpSpPr>
        <p:pic>
          <p:nvPicPr>
            <p:cNvPr id="9" name="Picture 8">
              <a:extLst>
                <a:ext uri="{FF2B5EF4-FFF2-40B4-BE49-F238E27FC236}">
                  <a16:creationId xmlns:a16="http://schemas.microsoft.com/office/drawing/2014/main" id="{8BE420D1-26EE-43A4-8F3B-1770C7FF1E4B}"/>
                </a:ext>
              </a:extLst>
            </p:cNvPr>
            <p:cNvPicPr>
              <a:picLocks noChangeAspect="1"/>
            </p:cNvPicPr>
            <p:nvPr/>
          </p:nvPicPr>
          <p:blipFill>
            <a:blip r:embed="rId3"/>
            <a:stretch>
              <a:fillRect/>
            </a:stretch>
          </p:blipFill>
          <p:spPr>
            <a:xfrm>
              <a:off x="740598" y="1788607"/>
              <a:ext cx="5620009" cy="4610757"/>
            </a:xfrm>
            <a:prstGeom prst="rect">
              <a:avLst/>
            </a:prstGeom>
          </p:spPr>
        </p:pic>
        <p:pic>
          <p:nvPicPr>
            <p:cNvPr id="3074" name="Picture 2" descr="https://upload.wikimedia.org/wikipedia/commons/a/a1/OpenSSL_logo.png?1539720310581">
              <a:extLst>
                <a:ext uri="{FF2B5EF4-FFF2-40B4-BE49-F238E27FC236}">
                  <a16:creationId xmlns:a16="http://schemas.microsoft.com/office/drawing/2014/main" id="{AC5DF2AE-EE92-4D65-B260-882AE30B89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175438">
              <a:off x="3562192" y="4219767"/>
              <a:ext cx="2525614" cy="571608"/>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מציין מיקום תוכן 2">
            <a:extLst>
              <a:ext uri="{FF2B5EF4-FFF2-40B4-BE49-F238E27FC236}">
                <a16:creationId xmlns:a16="http://schemas.microsoft.com/office/drawing/2014/main" id="{C2C8EBD4-E75E-456E-91C7-4210C59BB98C}"/>
              </a:ext>
            </a:extLst>
          </p:cNvPr>
          <p:cNvSpPr txBox="1">
            <a:spLocks/>
          </p:cNvSpPr>
          <p:nvPr/>
        </p:nvSpPr>
        <p:spPr>
          <a:xfrm>
            <a:off x="9274002" y="6390891"/>
            <a:ext cx="2499693" cy="391607"/>
          </a:xfrm>
          <a:prstGeom prst="rect">
            <a:avLst/>
          </a:prstGeom>
        </p:spPr>
        <p:txBody>
          <a:bodyPr vert="horz" lIns="91440" tIns="45720" rIns="91440" bIns="45720" rtlCol="0">
            <a:normAutofit fontScale="70000" lnSpcReduction="20000"/>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l" rtl="0">
              <a:lnSpc>
                <a:spcPct val="150000"/>
              </a:lnSpc>
              <a:buFont typeface="Wingdings 3" charset="2"/>
              <a:buNone/>
            </a:pPr>
            <a:r>
              <a:rPr lang="en-US" sz="1600" dirty="0">
                <a:solidFill>
                  <a:schemeClr val="tx1"/>
                </a:solidFill>
              </a:rPr>
              <a:t>Source: openssl_1.0.2n/</a:t>
            </a:r>
            <a:r>
              <a:rPr lang="en-US" sz="1600" dirty="0" err="1">
                <a:solidFill>
                  <a:schemeClr val="tx1"/>
                </a:solidFill>
              </a:rPr>
              <a:t>ssl</a:t>
            </a:r>
            <a:r>
              <a:rPr lang="en-US" sz="1600" dirty="0">
                <a:solidFill>
                  <a:schemeClr val="tx1"/>
                </a:solidFill>
              </a:rPr>
              <a:t>/t1_enc.c</a:t>
            </a:r>
            <a:r>
              <a:rPr lang="en-US" sz="2200" dirty="0">
                <a:solidFill>
                  <a:schemeClr val="tx1"/>
                </a:solidFill>
              </a:rPr>
              <a:t> </a:t>
            </a:r>
          </a:p>
          <a:p>
            <a:pPr marL="0" indent="0" algn="l" rtl="0">
              <a:lnSpc>
                <a:spcPct val="250000"/>
              </a:lnSpc>
              <a:buFont typeface="Wingdings 3" charset="2"/>
              <a:buNone/>
            </a:pPr>
            <a:endParaRPr lang="he-IL" sz="2200" dirty="0">
              <a:solidFill>
                <a:srgbClr val="00B0F0"/>
              </a:solidFill>
            </a:endParaRPr>
          </a:p>
        </p:txBody>
      </p:sp>
    </p:spTree>
    <p:extLst>
      <p:ext uri="{BB962C8B-B14F-4D97-AF65-F5344CB8AC3E}">
        <p14:creationId xmlns:p14="http://schemas.microsoft.com/office/powerpoint/2010/main" val="3568356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896F47E-EF5B-47C6-B94A-606D5F3DE0E7}"/>
              </a:ext>
            </a:extLst>
          </p:cNvPr>
          <p:cNvSpPr>
            <a:spLocks noGrp="1"/>
          </p:cNvSpPr>
          <p:nvPr>
            <p:ph type="title"/>
          </p:nvPr>
        </p:nvSpPr>
        <p:spPr/>
        <p:txBody>
          <a:bodyPr>
            <a:normAutofit/>
          </a:bodyPr>
          <a:lstStyle/>
          <a:p>
            <a:pPr rtl="0"/>
            <a:r>
              <a:rPr lang="en-US" sz="3200" dirty="0"/>
              <a:t>Asymmetric to Symmetric Encryption</a:t>
            </a:r>
            <a:br>
              <a:rPr lang="en-US" sz="3200" dirty="0"/>
            </a:br>
            <a:r>
              <a:rPr lang="en-US" sz="3200" dirty="0"/>
              <a:t>Road Map</a:t>
            </a:r>
          </a:p>
        </p:txBody>
      </p:sp>
      <p:pic>
        <p:nvPicPr>
          <p:cNvPr id="8" name="Picture 7">
            <a:extLst>
              <a:ext uri="{FF2B5EF4-FFF2-40B4-BE49-F238E27FC236}">
                <a16:creationId xmlns:a16="http://schemas.microsoft.com/office/drawing/2014/main" id="{E072C00E-6F8A-42BC-A003-C406E997E818}"/>
              </a:ext>
            </a:extLst>
          </p:cNvPr>
          <p:cNvPicPr>
            <a:picLocks noChangeAspect="1"/>
          </p:cNvPicPr>
          <p:nvPr/>
        </p:nvPicPr>
        <p:blipFill>
          <a:blip r:embed="rId3"/>
          <a:stretch>
            <a:fillRect/>
          </a:stretch>
        </p:blipFill>
        <p:spPr>
          <a:xfrm>
            <a:off x="677334" y="1814864"/>
            <a:ext cx="7515225" cy="4210050"/>
          </a:xfrm>
          <a:prstGeom prst="rect">
            <a:avLst/>
          </a:prstGeom>
        </p:spPr>
      </p:pic>
      <p:sp>
        <p:nvSpPr>
          <p:cNvPr id="4" name="מציין מיקום תוכן 2">
            <a:extLst>
              <a:ext uri="{FF2B5EF4-FFF2-40B4-BE49-F238E27FC236}">
                <a16:creationId xmlns:a16="http://schemas.microsoft.com/office/drawing/2014/main" id="{6B089BD6-F587-455E-8A42-A866EA280E25}"/>
              </a:ext>
            </a:extLst>
          </p:cNvPr>
          <p:cNvSpPr txBox="1">
            <a:spLocks/>
          </p:cNvSpPr>
          <p:nvPr/>
        </p:nvSpPr>
        <p:spPr>
          <a:xfrm>
            <a:off x="602901" y="6439300"/>
            <a:ext cx="6943411" cy="326589"/>
          </a:xfrm>
          <a:prstGeom prst="rect">
            <a:avLst/>
          </a:prstGeom>
        </p:spPr>
        <p:txBody>
          <a:bodyPr vert="horz" lIns="91440" tIns="45720" rIns="91440" bIns="45720" rtlCol="0">
            <a:normAutofit/>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l" rtl="0">
              <a:lnSpc>
                <a:spcPct val="150000"/>
              </a:lnSpc>
              <a:buNone/>
            </a:pPr>
            <a:r>
              <a:rPr lang="en-US" sz="900" dirty="0">
                <a:solidFill>
                  <a:schemeClr val="tx1"/>
                </a:solidFill>
              </a:rPr>
              <a:t>Source: “SSL/TLS: What’s Under the Hood” by Sally </a:t>
            </a:r>
            <a:r>
              <a:rPr lang="en-US" sz="900" dirty="0" err="1">
                <a:solidFill>
                  <a:schemeClr val="tx1"/>
                </a:solidFill>
              </a:rPr>
              <a:t>Vandeven</a:t>
            </a:r>
            <a:r>
              <a:rPr lang="en-US" sz="900" dirty="0">
                <a:solidFill>
                  <a:schemeClr val="tx1"/>
                </a:solidFill>
              </a:rPr>
              <a:t>, SANS Institute InfoSec Reading Room</a:t>
            </a:r>
            <a:endParaRPr lang="en-US" sz="1100" dirty="0">
              <a:solidFill>
                <a:schemeClr val="tx1"/>
              </a:solidFill>
            </a:endParaRPr>
          </a:p>
          <a:p>
            <a:pPr marL="0" indent="0" algn="l" rtl="0">
              <a:lnSpc>
                <a:spcPct val="250000"/>
              </a:lnSpc>
              <a:buFont typeface="Wingdings 3" charset="2"/>
              <a:buNone/>
            </a:pPr>
            <a:endParaRPr lang="he-IL" sz="2200" dirty="0">
              <a:solidFill>
                <a:srgbClr val="00B0F0"/>
              </a:solidFill>
            </a:endParaRPr>
          </a:p>
        </p:txBody>
      </p:sp>
    </p:spTree>
    <p:extLst>
      <p:ext uri="{BB962C8B-B14F-4D97-AF65-F5344CB8AC3E}">
        <p14:creationId xmlns:p14="http://schemas.microsoft.com/office/powerpoint/2010/main" val="27408633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896F47E-EF5B-47C6-B94A-606D5F3DE0E7}"/>
              </a:ext>
            </a:extLst>
          </p:cNvPr>
          <p:cNvSpPr>
            <a:spLocks noGrp="1"/>
          </p:cNvSpPr>
          <p:nvPr>
            <p:ph type="title"/>
          </p:nvPr>
        </p:nvSpPr>
        <p:spPr/>
        <p:txBody>
          <a:bodyPr>
            <a:normAutofit/>
          </a:bodyPr>
          <a:lstStyle/>
          <a:p>
            <a:pPr rtl="0"/>
            <a:r>
              <a:rPr lang="en-US" sz="4800" dirty="0"/>
              <a:t>Advanced Encryption Standard</a:t>
            </a:r>
          </a:p>
        </p:txBody>
      </p:sp>
      <p:sp>
        <p:nvSpPr>
          <p:cNvPr id="3" name="מציין מיקום תוכן 2">
            <a:extLst>
              <a:ext uri="{FF2B5EF4-FFF2-40B4-BE49-F238E27FC236}">
                <a16:creationId xmlns:a16="http://schemas.microsoft.com/office/drawing/2014/main" id="{B5E55D4C-0B41-419D-9085-92EB64DB2C7D}"/>
              </a:ext>
            </a:extLst>
          </p:cNvPr>
          <p:cNvSpPr>
            <a:spLocks noGrp="1"/>
          </p:cNvSpPr>
          <p:nvPr>
            <p:ph idx="1"/>
          </p:nvPr>
        </p:nvSpPr>
        <p:spPr>
          <a:xfrm>
            <a:off x="677334" y="1930400"/>
            <a:ext cx="9210244" cy="4318000"/>
          </a:xfrm>
        </p:spPr>
        <p:txBody>
          <a:bodyPr>
            <a:normAutofit/>
          </a:bodyPr>
          <a:lstStyle/>
          <a:p>
            <a:pPr marL="0" indent="0" algn="l" rtl="0">
              <a:lnSpc>
                <a:spcPct val="150000"/>
              </a:lnSpc>
              <a:buNone/>
            </a:pPr>
            <a:r>
              <a:rPr lang="en-US" sz="2200" dirty="0">
                <a:solidFill>
                  <a:schemeClr val="tx1"/>
                </a:solidFill>
              </a:rPr>
              <a:t>A bulk encryption is a symmetric encryption algorithm that is used to encrypt and decrypt large amounts of data. </a:t>
            </a:r>
          </a:p>
          <a:p>
            <a:pPr marL="0" indent="0" algn="l" rtl="0">
              <a:lnSpc>
                <a:spcPct val="150000"/>
              </a:lnSpc>
              <a:buNone/>
            </a:pPr>
            <a:r>
              <a:rPr lang="en-US" sz="2200" dirty="0">
                <a:solidFill>
                  <a:schemeClr val="tx1"/>
                </a:solidFill>
              </a:rPr>
              <a:t>There are two types of bulk encryption (cipher):</a:t>
            </a:r>
          </a:p>
          <a:p>
            <a:pPr algn="l" rtl="0"/>
            <a:r>
              <a:rPr lang="en-US" sz="2200" dirty="0">
                <a:solidFill>
                  <a:schemeClr val="tx1"/>
                </a:solidFill>
              </a:rPr>
              <a:t>Stream ciphers</a:t>
            </a:r>
          </a:p>
          <a:p>
            <a:pPr algn="l" rtl="0"/>
            <a:r>
              <a:rPr lang="en-US" sz="2200" dirty="0">
                <a:solidFill>
                  <a:schemeClr val="tx1"/>
                </a:solidFill>
              </a:rPr>
              <a:t>Block ciphers</a:t>
            </a:r>
          </a:p>
          <a:p>
            <a:pPr marL="0" indent="0" algn="l" rtl="0">
              <a:buNone/>
            </a:pPr>
            <a:endParaRPr lang="en-US" sz="2200" dirty="0">
              <a:solidFill>
                <a:schemeClr val="tx1"/>
              </a:solidFill>
            </a:endParaRPr>
          </a:p>
          <a:p>
            <a:pPr marL="0" indent="0" algn="l" rtl="0">
              <a:buNone/>
            </a:pPr>
            <a:r>
              <a:rPr lang="en-US" sz="2200" dirty="0">
                <a:solidFill>
                  <a:schemeClr val="tx1"/>
                </a:solidFill>
              </a:rPr>
              <a:t>Block ciphers operates on data in groups (or blocks) of bytes.</a:t>
            </a:r>
          </a:p>
          <a:p>
            <a:pPr marL="0" indent="0" algn="l" rtl="0">
              <a:buNone/>
            </a:pPr>
            <a:r>
              <a:rPr lang="en-US" sz="2200" dirty="0">
                <a:solidFill>
                  <a:schemeClr val="tx1"/>
                </a:solidFill>
              </a:rPr>
              <a:t>AES is a block cipher.</a:t>
            </a:r>
          </a:p>
          <a:p>
            <a:pPr marL="0" indent="0" algn="l" rtl="0">
              <a:lnSpc>
                <a:spcPct val="250000"/>
              </a:lnSpc>
              <a:buNone/>
            </a:pPr>
            <a:endParaRPr lang="he-IL" sz="2200" dirty="0">
              <a:solidFill>
                <a:srgbClr val="00B0F0"/>
              </a:solidFill>
            </a:endParaRPr>
          </a:p>
        </p:txBody>
      </p:sp>
    </p:spTree>
    <p:extLst>
      <p:ext uri="{BB962C8B-B14F-4D97-AF65-F5344CB8AC3E}">
        <p14:creationId xmlns:p14="http://schemas.microsoft.com/office/powerpoint/2010/main" val="34628957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5AC7D1-EAA9-48F5-B509-60A7F50BF70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D6320AF9-619A-4175-865B-5663E1AEF4C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63B6EC6-D752-4EE7-908B-F8F19E8C7FE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FECD4E8-AD3E-4228-82A2-9461958EA94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A032553A-72E8-4B0D-8405-FF9771C9AF0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1F9D6ACB-2FF4-49F9-978A-E0D5327FC6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Shape 27">
            <a:extLst>
              <a:ext uri="{FF2B5EF4-FFF2-40B4-BE49-F238E27FC236}">
                <a16:creationId xmlns:a16="http://schemas.microsoft.com/office/drawing/2014/main" id="{A5EC319D-0FEA-4B95-A3EA-01E35672C9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כותרת 1">
            <a:extLst>
              <a:ext uri="{FF2B5EF4-FFF2-40B4-BE49-F238E27FC236}">
                <a16:creationId xmlns:a16="http://schemas.microsoft.com/office/drawing/2014/main" id="{6DA33D76-5B86-40A0-AEC8-D0C7D7E2D804}"/>
              </a:ext>
            </a:extLst>
          </p:cNvPr>
          <p:cNvSpPr txBox="1">
            <a:spLocks/>
          </p:cNvSpPr>
          <p:nvPr/>
        </p:nvSpPr>
        <p:spPr>
          <a:xfrm>
            <a:off x="7334747" y="412115"/>
            <a:ext cx="5010277" cy="1123398"/>
          </a:xfrm>
          <a:prstGeom prst="rect">
            <a:avLst/>
          </a:prstGeom>
        </p:spPr>
        <p:txBody>
          <a:bodyPr vert="horz" lIns="91440" tIns="45720" rIns="91440" bIns="45720" rtlCol="0" anchor="ctr">
            <a:normAutofit/>
          </a:bodyPr>
          <a:lst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rtl="0"/>
            <a:r>
              <a:rPr lang="en-US" dirty="0">
                <a:solidFill>
                  <a:srgbClr val="FFFFFF"/>
                </a:solidFill>
              </a:rPr>
              <a:t>AES CBC Mode</a:t>
            </a:r>
            <a:endParaRPr lang="he-IL" dirty="0">
              <a:solidFill>
                <a:srgbClr val="FFFFFF"/>
              </a:solidFill>
            </a:endParaRPr>
          </a:p>
        </p:txBody>
      </p:sp>
      <p:sp>
        <p:nvSpPr>
          <p:cNvPr id="27" name="מציין מיקום תוכן 2">
            <a:extLst>
              <a:ext uri="{FF2B5EF4-FFF2-40B4-BE49-F238E27FC236}">
                <a16:creationId xmlns:a16="http://schemas.microsoft.com/office/drawing/2014/main" id="{BBEC3B85-C1C7-44B4-8F8D-ACBD390A3C63}"/>
              </a:ext>
            </a:extLst>
          </p:cNvPr>
          <p:cNvSpPr txBox="1">
            <a:spLocks/>
          </p:cNvSpPr>
          <p:nvPr/>
        </p:nvSpPr>
        <p:spPr>
          <a:xfrm>
            <a:off x="7339784" y="1702703"/>
            <a:ext cx="4512988" cy="4878967"/>
          </a:xfrm>
          <a:prstGeom prst="rect">
            <a:avLst/>
          </a:prstGeom>
        </p:spPr>
        <p:txBody>
          <a:bodyPr vert="horz" lIns="91440" tIns="45720" rIns="91440" bIns="45720" rtlCol="0" anchor="t">
            <a:normAutofit/>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l" rtl="0">
              <a:lnSpc>
                <a:spcPct val="150000"/>
              </a:lnSpc>
              <a:buNone/>
            </a:pPr>
            <a:r>
              <a:rPr lang="en-US" sz="2000" dirty="0">
                <a:solidFill>
                  <a:srgbClr val="FFFFFF"/>
                </a:solidFill>
              </a:rPr>
              <a:t>In CBC mode, each block of plaintext is XORed with the previous ciphertext block before being encrypted. This way, each ciphertext block depends on all plaintext blocks processed up to that point. </a:t>
            </a:r>
          </a:p>
          <a:p>
            <a:pPr marL="0" indent="0" algn="l" rtl="0">
              <a:lnSpc>
                <a:spcPct val="150000"/>
              </a:lnSpc>
              <a:buNone/>
            </a:pPr>
            <a:r>
              <a:rPr lang="en-US" sz="2000" dirty="0">
                <a:solidFill>
                  <a:srgbClr val="FFFFFF"/>
                </a:solidFill>
              </a:rPr>
              <a:t>To make each message unique, an initialization vector (IV) must be used in the first block.</a:t>
            </a:r>
          </a:p>
        </p:txBody>
      </p:sp>
      <p:pic>
        <p:nvPicPr>
          <p:cNvPr id="4" name="Picture 3">
            <a:extLst>
              <a:ext uri="{FF2B5EF4-FFF2-40B4-BE49-F238E27FC236}">
                <a16:creationId xmlns:a16="http://schemas.microsoft.com/office/drawing/2014/main" id="{80854949-EB24-4E1B-9869-39C31651FB84}"/>
              </a:ext>
            </a:extLst>
          </p:cNvPr>
          <p:cNvPicPr>
            <a:picLocks noChangeAspect="1"/>
          </p:cNvPicPr>
          <p:nvPr/>
        </p:nvPicPr>
        <p:blipFill>
          <a:blip r:embed="rId2"/>
          <a:stretch>
            <a:fillRect/>
          </a:stretch>
        </p:blipFill>
        <p:spPr>
          <a:xfrm>
            <a:off x="52470" y="1187320"/>
            <a:ext cx="4934271" cy="1989267"/>
          </a:xfrm>
          <a:prstGeom prst="rect">
            <a:avLst/>
          </a:prstGeom>
        </p:spPr>
      </p:pic>
      <p:pic>
        <p:nvPicPr>
          <p:cNvPr id="2050" name="Picture 2" descr="Image result for cbc vs ecb">
            <a:extLst>
              <a:ext uri="{FF2B5EF4-FFF2-40B4-BE49-F238E27FC236}">
                <a16:creationId xmlns:a16="http://schemas.microsoft.com/office/drawing/2014/main" id="{2EE5C4E9-49D0-4C50-BF38-15C5DF15F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44" y="3642560"/>
            <a:ext cx="4701904" cy="1989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3268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5AC7D1-EAA9-48F5-B509-60A7F50BF70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D6320AF9-619A-4175-865B-5663E1AEF4C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63B6EC6-D752-4EE7-908B-F8F19E8C7FE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FECD4E8-AD3E-4228-82A2-9461958EA94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A032553A-72E8-4B0D-8405-FF9771C9AF0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1F9D6ACB-2FF4-49F9-978A-E0D5327FC6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Shape 27">
            <a:extLst>
              <a:ext uri="{FF2B5EF4-FFF2-40B4-BE49-F238E27FC236}">
                <a16:creationId xmlns:a16="http://schemas.microsoft.com/office/drawing/2014/main" id="{A5EC319D-0FEA-4B95-A3EA-01E35672C9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מציין מיקום תוכן 2">
            <a:extLst>
              <a:ext uri="{FF2B5EF4-FFF2-40B4-BE49-F238E27FC236}">
                <a16:creationId xmlns:a16="http://schemas.microsoft.com/office/drawing/2014/main" id="{BBEC3B85-C1C7-44B4-8F8D-ACBD390A3C63}"/>
              </a:ext>
            </a:extLst>
          </p:cNvPr>
          <p:cNvSpPr txBox="1">
            <a:spLocks/>
          </p:cNvSpPr>
          <p:nvPr/>
        </p:nvSpPr>
        <p:spPr>
          <a:xfrm>
            <a:off x="7334747" y="2234428"/>
            <a:ext cx="4825850" cy="2718572"/>
          </a:xfrm>
          <a:prstGeom prst="rect">
            <a:avLst/>
          </a:prstGeom>
        </p:spPr>
        <p:txBody>
          <a:bodyPr vert="horz" lIns="91440" tIns="45720" rIns="91440" bIns="45720" rtlCol="0" anchor="t">
            <a:normAutofit/>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l" rtl="0">
              <a:lnSpc>
                <a:spcPct val="150000"/>
              </a:lnSpc>
              <a:buNone/>
            </a:pPr>
            <a:r>
              <a:rPr lang="en-US" sz="2000" dirty="0">
                <a:solidFill>
                  <a:srgbClr val="FFFFFF"/>
                </a:solidFill>
              </a:rPr>
              <a:t>In cryptography, an HMAC is a specific type of message authentication code (MAC) used to verify both the data integrity and the authentication of a message.</a:t>
            </a:r>
          </a:p>
          <a:p>
            <a:pPr marL="0" indent="0" algn="l" rtl="0">
              <a:lnSpc>
                <a:spcPct val="150000"/>
              </a:lnSpc>
              <a:buNone/>
            </a:pPr>
            <a:endParaRPr lang="en-US" dirty="0">
              <a:solidFill>
                <a:srgbClr val="FFFFFF"/>
              </a:solidFill>
            </a:endParaRPr>
          </a:p>
        </p:txBody>
      </p:sp>
      <p:pic>
        <p:nvPicPr>
          <p:cNvPr id="2" name="Picture 1">
            <a:extLst>
              <a:ext uri="{FF2B5EF4-FFF2-40B4-BE49-F238E27FC236}">
                <a16:creationId xmlns:a16="http://schemas.microsoft.com/office/drawing/2014/main" id="{8FFF7ED6-7B9E-419D-B298-9F478FD7E2F6}"/>
              </a:ext>
            </a:extLst>
          </p:cNvPr>
          <p:cNvPicPr>
            <a:picLocks noChangeAspect="1"/>
          </p:cNvPicPr>
          <p:nvPr/>
        </p:nvPicPr>
        <p:blipFill>
          <a:blip r:embed="rId3"/>
          <a:stretch>
            <a:fillRect/>
          </a:stretch>
        </p:blipFill>
        <p:spPr>
          <a:xfrm>
            <a:off x="127365" y="1895247"/>
            <a:ext cx="4929013" cy="2305506"/>
          </a:xfrm>
          <a:prstGeom prst="rect">
            <a:avLst/>
          </a:prstGeom>
        </p:spPr>
      </p:pic>
      <p:sp>
        <p:nvSpPr>
          <p:cNvPr id="23" name="כותרת 1">
            <a:extLst>
              <a:ext uri="{FF2B5EF4-FFF2-40B4-BE49-F238E27FC236}">
                <a16:creationId xmlns:a16="http://schemas.microsoft.com/office/drawing/2014/main" id="{B4A51265-2BF0-4C3E-A07A-FB6FB7D007DD}"/>
              </a:ext>
            </a:extLst>
          </p:cNvPr>
          <p:cNvSpPr txBox="1">
            <a:spLocks/>
          </p:cNvSpPr>
          <p:nvPr/>
        </p:nvSpPr>
        <p:spPr>
          <a:xfrm>
            <a:off x="7334747" y="633176"/>
            <a:ext cx="5010277" cy="1123398"/>
          </a:xfrm>
          <a:prstGeom prst="rect">
            <a:avLst/>
          </a:prstGeom>
        </p:spPr>
        <p:txBody>
          <a:bodyPr vert="horz" lIns="91440" tIns="45720" rIns="91440" bIns="45720" rtlCol="0" anchor="ctr">
            <a:normAutofit lnSpcReduction="10000"/>
          </a:bodyPr>
          <a:lst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rtl="0"/>
            <a:r>
              <a:rPr lang="en-US" dirty="0">
                <a:solidFill>
                  <a:srgbClr val="FFFFFF"/>
                </a:solidFill>
              </a:rPr>
              <a:t>Hash-based Message Authentication Code</a:t>
            </a:r>
            <a:endParaRPr lang="he-IL" dirty="0">
              <a:solidFill>
                <a:srgbClr val="FFFFFF"/>
              </a:solidFill>
            </a:endParaRPr>
          </a:p>
        </p:txBody>
      </p:sp>
    </p:spTree>
    <p:extLst>
      <p:ext uri="{BB962C8B-B14F-4D97-AF65-F5344CB8AC3E}">
        <p14:creationId xmlns:p14="http://schemas.microsoft.com/office/powerpoint/2010/main" val="17309788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כותרת 1">
            <a:extLst>
              <a:ext uri="{FF2B5EF4-FFF2-40B4-BE49-F238E27FC236}">
                <a16:creationId xmlns:a16="http://schemas.microsoft.com/office/drawing/2014/main" id="{5D5D8CB6-09A3-4AEE-ACF1-EA060213C363}"/>
              </a:ext>
            </a:extLst>
          </p:cNvPr>
          <p:cNvSpPr txBox="1">
            <a:spLocks/>
          </p:cNvSpPr>
          <p:nvPr/>
        </p:nvSpPr>
        <p:spPr>
          <a:xfrm>
            <a:off x="673486" y="660871"/>
            <a:ext cx="5536814" cy="541715"/>
          </a:xfrm>
          <a:prstGeom prst="rect">
            <a:avLst/>
          </a:prstGeom>
        </p:spPr>
        <p:txBody>
          <a:bodyPr vert="horz" lIns="91440" tIns="45720" rIns="91440" bIns="45720" rtlCol="0" anchor="t">
            <a:normAutofit fontScale="90000" lnSpcReduction="10000"/>
          </a:bodyPr>
          <a:lst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r>
              <a:rPr lang="en-US" dirty="0"/>
              <a:t>TLS Handshake Detailed </a:t>
            </a:r>
            <a:endParaRPr lang="he-IL" dirty="0"/>
          </a:p>
        </p:txBody>
      </p:sp>
      <p:cxnSp>
        <p:nvCxnSpPr>
          <p:cNvPr id="41" name="Straight Connector 40">
            <a:extLst>
              <a:ext uri="{FF2B5EF4-FFF2-40B4-BE49-F238E27FC236}">
                <a16:creationId xmlns:a16="http://schemas.microsoft.com/office/drawing/2014/main" id="{FFA13AD4-61D6-4394-97C4-BBCB7E07B29B}"/>
              </a:ext>
            </a:extLst>
          </p:cNvPr>
          <p:cNvCxnSpPr>
            <a:cxnSpLocks/>
          </p:cNvCxnSpPr>
          <p:nvPr/>
        </p:nvCxnSpPr>
        <p:spPr>
          <a:xfrm>
            <a:off x="3059545" y="1958180"/>
            <a:ext cx="0" cy="4607720"/>
          </a:xfrm>
          <a:prstGeom prst="line">
            <a:avLst/>
          </a:prstGeom>
          <a:effectLst>
            <a:glow rad="139700">
              <a:schemeClr val="accent6">
                <a:satMod val="175000"/>
                <a:alpha val="40000"/>
              </a:schemeClr>
            </a:glow>
          </a:effectLst>
        </p:spPr>
        <p:style>
          <a:lnRef idx="1">
            <a:schemeClr val="accent2"/>
          </a:lnRef>
          <a:fillRef idx="0">
            <a:schemeClr val="accent2"/>
          </a:fillRef>
          <a:effectRef idx="0">
            <a:schemeClr val="accent2"/>
          </a:effectRef>
          <a:fontRef idx="minor">
            <a:schemeClr val="tx1"/>
          </a:fontRef>
        </p:style>
      </p:cxnSp>
      <p:cxnSp>
        <p:nvCxnSpPr>
          <p:cNvPr id="51" name="Straight Connector 50">
            <a:extLst>
              <a:ext uri="{FF2B5EF4-FFF2-40B4-BE49-F238E27FC236}">
                <a16:creationId xmlns:a16="http://schemas.microsoft.com/office/drawing/2014/main" id="{5D356A56-12A9-4AF4-865F-4A0FF1419152}"/>
              </a:ext>
            </a:extLst>
          </p:cNvPr>
          <p:cNvCxnSpPr>
            <a:cxnSpLocks/>
          </p:cNvCxnSpPr>
          <p:nvPr/>
        </p:nvCxnSpPr>
        <p:spPr>
          <a:xfrm>
            <a:off x="6703291" y="1958180"/>
            <a:ext cx="0" cy="4607720"/>
          </a:xfrm>
          <a:prstGeom prst="line">
            <a:avLst/>
          </a:prstGeom>
          <a:effectLst>
            <a:glow rad="139700">
              <a:schemeClr val="accent6">
                <a:satMod val="175000"/>
                <a:alpha val="40000"/>
              </a:schemeClr>
            </a:glow>
          </a:effectLst>
        </p:spPr>
        <p:style>
          <a:lnRef idx="1">
            <a:schemeClr val="accent2"/>
          </a:lnRef>
          <a:fillRef idx="0">
            <a:schemeClr val="accent2"/>
          </a:fillRef>
          <a:effectRef idx="0">
            <a:schemeClr val="accent2"/>
          </a:effectRef>
          <a:fontRef idx="minor">
            <a:schemeClr val="tx1"/>
          </a:fontRef>
        </p:style>
      </p:cxnSp>
      <p:sp>
        <p:nvSpPr>
          <p:cNvPr id="52" name="TextBox 51">
            <a:extLst>
              <a:ext uri="{FF2B5EF4-FFF2-40B4-BE49-F238E27FC236}">
                <a16:creationId xmlns:a16="http://schemas.microsoft.com/office/drawing/2014/main" id="{0899DDB1-A3E3-4575-A842-E40ED27296AD}"/>
              </a:ext>
            </a:extLst>
          </p:cNvPr>
          <p:cNvSpPr txBox="1"/>
          <p:nvPr/>
        </p:nvSpPr>
        <p:spPr>
          <a:xfrm>
            <a:off x="2665269" y="1588848"/>
            <a:ext cx="1025236" cy="369332"/>
          </a:xfrm>
          <a:prstGeom prst="rect">
            <a:avLst/>
          </a:prstGeom>
          <a:noFill/>
        </p:spPr>
        <p:txBody>
          <a:bodyPr wrap="square" rtlCol="0">
            <a:spAutoFit/>
          </a:bodyPr>
          <a:lstStyle/>
          <a:p>
            <a:r>
              <a:rPr lang="en-US" dirty="0"/>
              <a:t>Client</a:t>
            </a:r>
            <a:endParaRPr lang="en-IL" dirty="0"/>
          </a:p>
        </p:txBody>
      </p:sp>
      <p:sp>
        <p:nvSpPr>
          <p:cNvPr id="53" name="TextBox 52">
            <a:extLst>
              <a:ext uri="{FF2B5EF4-FFF2-40B4-BE49-F238E27FC236}">
                <a16:creationId xmlns:a16="http://schemas.microsoft.com/office/drawing/2014/main" id="{91C75887-DE8E-4FB4-B9AD-76AE6BA59AC7}"/>
              </a:ext>
            </a:extLst>
          </p:cNvPr>
          <p:cNvSpPr txBox="1"/>
          <p:nvPr/>
        </p:nvSpPr>
        <p:spPr>
          <a:xfrm>
            <a:off x="6309014" y="1588848"/>
            <a:ext cx="1025236" cy="369332"/>
          </a:xfrm>
          <a:prstGeom prst="rect">
            <a:avLst/>
          </a:prstGeom>
          <a:noFill/>
        </p:spPr>
        <p:txBody>
          <a:bodyPr wrap="square" rtlCol="0">
            <a:spAutoFit/>
          </a:bodyPr>
          <a:lstStyle/>
          <a:p>
            <a:r>
              <a:rPr lang="en-US" dirty="0"/>
              <a:t>Server</a:t>
            </a:r>
            <a:endParaRPr lang="en-IL" dirty="0"/>
          </a:p>
        </p:txBody>
      </p:sp>
      <p:cxnSp>
        <p:nvCxnSpPr>
          <p:cNvPr id="56" name="Straight Arrow Connector 55">
            <a:extLst>
              <a:ext uri="{FF2B5EF4-FFF2-40B4-BE49-F238E27FC236}">
                <a16:creationId xmlns:a16="http://schemas.microsoft.com/office/drawing/2014/main" id="{532B03F0-7620-458E-A928-2DD8BDF24D94}"/>
              </a:ext>
            </a:extLst>
          </p:cNvPr>
          <p:cNvCxnSpPr>
            <a:cxnSpLocks/>
          </p:cNvCxnSpPr>
          <p:nvPr/>
        </p:nvCxnSpPr>
        <p:spPr>
          <a:xfrm>
            <a:off x="3059545" y="2331217"/>
            <a:ext cx="3632198" cy="22053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58" name="Rectangle: Rounded Corners 57">
            <a:extLst>
              <a:ext uri="{FF2B5EF4-FFF2-40B4-BE49-F238E27FC236}">
                <a16:creationId xmlns:a16="http://schemas.microsoft.com/office/drawing/2014/main" id="{832238A0-A255-41F2-BB0E-6B26EBA6D898}"/>
              </a:ext>
            </a:extLst>
          </p:cNvPr>
          <p:cNvSpPr/>
          <p:nvPr/>
        </p:nvSpPr>
        <p:spPr>
          <a:xfrm>
            <a:off x="1028709" y="2187702"/>
            <a:ext cx="1893572" cy="327160"/>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Client Hello</a:t>
            </a:r>
            <a:endParaRPr lang="en-IL" sz="1600" dirty="0"/>
          </a:p>
        </p:txBody>
      </p:sp>
      <p:sp>
        <p:nvSpPr>
          <p:cNvPr id="59" name="Rectangle: Rounded Corners 58">
            <a:extLst>
              <a:ext uri="{FF2B5EF4-FFF2-40B4-BE49-F238E27FC236}">
                <a16:creationId xmlns:a16="http://schemas.microsoft.com/office/drawing/2014/main" id="{C765B0F5-75E8-4D7E-9C6D-F228E389E3EE}"/>
              </a:ext>
            </a:extLst>
          </p:cNvPr>
          <p:cNvSpPr/>
          <p:nvPr/>
        </p:nvSpPr>
        <p:spPr>
          <a:xfrm>
            <a:off x="6829604" y="2690393"/>
            <a:ext cx="2314499" cy="1150031"/>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Server Hello, </a:t>
            </a:r>
          </a:p>
          <a:p>
            <a:pPr algn="ctr"/>
            <a:r>
              <a:rPr lang="en-US" sz="1600" dirty="0"/>
              <a:t>Certificate, </a:t>
            </a:r>
          </a:p>
          <a:p>
            <a:pPr algn="ctr"/>
            <a:r>
              <a:rPr lang="en-US" sz="1600" dirty="0"/>
              <a:t>Server Key Exchange,</a:t>
            </a:r>
            <a:br>
              <a:rPr lang="en-US" sz="1600" dirty="0"/>
            </a:br>
            <a:r>
              <a:rPr lang="en-US" sz="1600" dirty="0"/>
              <a:t>Server Hello Done</a:t>
            </a:r>
          </a:p>
        </p:txBody>
      </p:sp>
      <p:cxnSp>
        <p:nvCxnSpPr>
          <p:cNvPr id="60" name="Straight Arrow Connector 59">
            <a:extLst>
              <a:ext uri="{FF2B5EF4-FFF2-40B4-BE49-F238E27FC236}">
                <a16:creationId xmlns:a16="http://schemas.microsoft.com/office/drawing/2014/main" id="{9B38F5F7-5B05-417B-995F-EB74FC9DF463}"/>
              </a:ext>
            </a:extLst>
          </p:cNvPr>
          <p:cNvCxnSpPr>
            <a:cxnSpLocks/>
          </p:cNvCxnSpPr>
          <p:nvPr/>
        </p:nvCxnSpPr>
        <p:spPr>
          <a:xfrm flipH="1">
            <a:off x="3060700" y="3072537"/>
            <a:ext cx="3628736" cy="29440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61" name="Rectangle: Rounded Corners 60">
            <a:extLst>
              <a:ext uri="{FF2B5EF4-FFF2-40B4-BE49-F238E27FC236}">
                <a16:creationId xmlns:a16="http://schemas.microsoft.com/office/drawing/2014/main" id="{E482FD82-DF0B-40E8-BC25-3D61723AE5CF}"/>
              </a:ext>
            </a:extLst>
          </p:cNvPr>
          <p:cNvSpPr/>
          <p:nvPr/>
        </p:nvSpPr>
        <p:spPr>
          <a:xfrm>
            <a:off x="606294" y="3522405"/>
            <a:ext cx="2315988" cy="1148146"/>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Client Key Exchange,</a:t>
            </a:r>
          </a:p>
          <a:p>
            <a:pPr algn="ctr"/>
            <a:r>
              <a:rPr lang="en-US" sz="1600" dirty="0"/>
              <a:t>Change Cipher Spec,</a:t>
            </a:r>
            <a:br>
              <a:rPr lang="en-US" sz="1600" dirty="0"/>
            </a:br>
            <a:r>
              <a:rPr lang="en-US" sz="1600" dirty="0"/>
              <a:t>Encrypted Handshake Message</a:t>
            </a:r>
          </a:p>
        </p:txBody>
      </p:sp>
      <p:cxnSp>
        <p:nvCxnSpPr>
          <p:cNvPr id="62" name="Straight Arrow Connector 61">
            <a:extLst>
              <a:ext uri="{FF2B5EF4-FFF2-40B4-BE49-F238E27FC236}">
                <a16:creationId xmlns:a16="http://schemas.microsoft.com/office/drawing/2014/main" id="{6851E47E-E530-4804-8F6F-748C14C8D965}"/>
              </a:ext>
            </a:extLst>
          </p:cNvPr>
          <p:cNvCxnSpPr>
            <a:cxnSpLocks/>
          </p:cNvCxnSpPr>
          <p:nvPr/>
        </p:nvCxnSpPr>
        <p:spPr>
          <a:xfrm>
            <a:off x="3084945" y="4087446"/>
            <a:ext cx="3618346" cy="27003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63" name="Rectangle: Rounded Corners 62">
            <a:extLst>
              <a:ext uri="{FF2B5EF4-FFF2-40B4-BE49-F238E27FC236}">
                <a16:creationId xmlns:a16="http://schemas.microsoft.com/office/drawing/2014/main" id="{746A622B-C9EB-434B-B8B1-CB1C43492676}"/>
              </a:ext>
            </a:extLst>
          </p:cNvPr>
          <p:cNvSpPr/>
          <p:nvPr/>
        </p:nvSpPr>
        <p:spPr>
          <a:xfrm>
            <a:off x="6819773" y="4480072"/>
            <a:ext cx="2314498" cy="1150031"/>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New Session Ticket, </a:t>
            </a:r>
          </a:p>
          <a:p>
            <a:pPr algn="ctr"/>
            <a:r>
              <a:rPr lang="en-US" sz="1600" dirty="0"/>
              <a:t>Change Cipher Spec, </a:t>
            </a:r>
            <a:br>
              <a:rPr lang="en-US" sz="1600" dirty="0"/>
            </a:br>
            <a:r>
              <a:rPr lang="en-US" sz="1600" dirty="0"/>
              <a:t>Encrypted Handshake Message</a:t>
            </a:r>
          </a:p>
        </p:txBody>
      </p:sp>
      <p:cxnSp>
        <p:nvCxnSpPr>
          <p:cNvPr id="64" name="Straight Arrow Connector 63">
            <a:extLst>
              <a:ext uri="{FF2B5EF4-FFF2-40B4-BE49-F238E27FC236}">
                <a16:creationId xmlns:a16="http://schemas.microsoft.com/office/drawing/2014/main" id="{E69E1BCA-C3AD-41E4-9F58-1A5CA3A93C68}"/>
              </a:ext>
            </a:extLst>
          </p:cNvPr>
          <p:cNvCxnSpPr>
            <a:cxnSpLocks/>
          </p:cNvCxnSpPr>
          <p:nvPr/>
        </p:nvCxnSpPr>
        <p:spPr>
          <a:xfrm flipH="1">
            <a:off x="3052618" y="5088336"/>
            <a:ext cx="3636818" cy="35169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65" name="Rectangle: Rounded Corners 64">
            <a:extLst>
              <a:ext uri="{FF2B5EF4-FFF2-40B4-BE49-F238E27FC236}">
                <a16:creationId xmlns:a16="http://schemas.microsoft.com/office/drawing/2014/main" id="{D2AE25C4-00BF-4D79-9F2A-7941916ABA19}"/>
              </a:ext>
            </a:extLst>
          </p:cNvPr>
          <p:cNvSpPr/>
          <p:nvPr/>
        </p:nvSpPr>
        <p:spPr>
          <a:xfrm>
            <a:off x="1028709" y="5624171"/>
            <a:ext cx="1893572" cy="327160"/>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Application Data</a:t>
            </a:r>
            <a:endParaRPr lang="en-IL" sz="1600" dirty="0"/>
          </a:p>
        </p:txBody>
      </p:sp>
      <p:cxnSp>
        <p:nvCxnSpPr>
          <p:cNvPr id="66" name="Straight Arrow Connector 65">
            <a:extLst>
              <a:ext uri="{FF2B5EF4-FFF2-40B4-BE49-F238E27FC236}">
                <a16:creationId xmlns:a16="http://schemas.microsoft.com/office/drawing/2014/main" id="{614ECC55-495F-4520-ABAF-F9C48738F14E}"/>
              </a:ext>
            </a:extLst>
          </p:cNvPr>
          <p:cNvCxnSpPr>
            <a:cxnSpLocks/>
          </p:cNvCxnSpPr>
          <p:nvPr/>
        </p:nvCxnSpPr>
        <p:spPr>
          <a:xfrm>
            <a:off x="3074552" y="5816041"/>
            <a:ext cx="3628739" cy="28044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7" name="Oval 16">
            <a:extLst>
              <a:ext uri="{FF2B5EF4-FFF2-40B4-BE49-F238E27FC236}">
                <a16:creationId xmlns:a16="http://schemas.microsoft.com/office/drawing/2014/main" id="{9674003C-F83B-4F23-B8F1-C30283997618}"/>
              </a:ext>
            </a:extLst>
          </p:cNvPr>
          <p:cNvSpPr/>
          <p:nvPr/>
        </p:nvSpPr>
        <p:spPr>
          <a:xfrm>
            <a:off x="6627526" y="4315163"/>
            <a:ext cx="2718653" cy="1479847"/>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he-IL" dirty="0"/>
          </a:p>
        </p:txBody>
      </p:sp>
      <p:sp>
        <p:nvSpPr>
          <p:cNvPr id="19" name="Oval 18">
            <a:extLst>
              <a:ext uri="{FF2B5EF4-FFF2-40B4-BE49-F238E27FC236}">
                <a16:creationId xmlns:a16="http://schemas.microsoft.com/office/drawing/2014/main" id="{EEDBCAC9-C324-43B0-B9F7-64C2B53CFBAA}"/>
              </a:ext>
            </a:extLst>
          </p:cNvPr>
          <p:cNvSpPr/>
          <p:nvPr/>
        </p:nvSpPr>
        <p:spPr>
          <a:xfrm>
            <a:off x="923137" y="5516893"/>
            <a:ext cx="2104715" cy="541715"/>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he-IL" dirty="0"/>
          </a:p>
        </p:txBody>
      </p:sp>
    </p:spTree>
    <p:extLst>
      <p:ext uri="{BB962C8B-B14F-4D97-AF65-F5344CB8AC3E}">
        <p14:creationId xmlns:p14="http://schemas.microsoft.com/office/powerpoint/2010/main" val="191648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500"/>
                                        <p:tgtEl>
                                          <p:spTgt spid="64"/>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65"/>
                                        </p:tgtEl>
                                        <p:attrNameLst>
                                          <p:attrName>style.visibility</p:attrName>
                                        </p:attrNameLst>
                                      </p:cBhvr>
                                      <p:to>
                                        <p:strVal val="visible"/>
                                      </p:to>
                                    </p:set>
                                    <p:animEffect transition="in" filter="fade">
                                      <p:cBhvr>
                                        <p:cTn id="18" dur="500"/>
                                        <p:tgtEl>
                                          <p:spTgt spid="6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fade">
                                      <p:cBhvr>
                                        <p:cTn id="25"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5" grpId="0" animBg="1"/>
      <p:bldP spid="17" grpId="0" animBg="1"/>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09F4B0C-BDD2-4C93-8561-236D8FF81A9D}"/>
              </a:ext>
            </a:extLst>
          </p:cNvPr>
          <p:cNvSpPr>
            <a:spLocks noGrp="1"/>
          </p:cNvSpPr>
          <p:nvPr>
            <p:ph type="title"/>
          </p:nvPr>
        </p:nvSpPr>
        <p:spPr/>
        <p:txBody>
          <a:bodyPr>
            <a:normAutofit/>
          </a:bodyPr>
          <a:lstStyle/>
          <a:p>
            <a:pPr rtl="0"/>
            <a:r>
              <a:rPr lang="en-US" sz="4800" dirty="0"/>
              <a:t>Presentation Layout</a:t>
            </a:r>
            <a:endParaRPr lang="he-IL" sz="4800" dirty="0"/>
          </a:p>
        </p:txBody>
      </p:sp>
      <p:grpSp>
        <p:nvGrpSpPr>
          <p:cNvPr id="8" name="Group 7"/>
          <p:cNvGrpSpPr/>
          <p:nvPr/>
        </p:nvGrpSpPr>
        <p:grpSpPr>
          <a:xfrm>
            <a:off x="775650" y="2028722"/>
            <a:ext cx="1239145" cy="867361"/>
            <a:chOff x="1133913" y="30355"/>
            <a:chExt cx="1239145" cy="867361"/>
          </a:xfrm>
          <a:scene3d>
            <a:camera prst="orthographicFront">
              <a:rot lat="0" lon="0" rev="0"/>
            </a:camera>
            <a:lightRig rig="contrasting" dir="t">
              <a:rot lat="0" lon="0" rev="1200000"/>
            </a:lightRig>
          </a:scene3d>
        </p:grpSpPr>
        <p:sp>
          <p:nvSpPr>
            <p:cNvPr id="9" name="Rounded Rectangle 8"/>
            <p:cNvSpPr/>
            <p:nvPr/>
          </p:nvSpPr>
          <p:spPr>
            <a:xfrm>
              <a:off x="1133913" y="30355"/>
              <a:ext cx="1239145" cy="867361"/>
            </a:xfrm>
            <a:prstGeom prst="roundRect">
              <a:avLst>
                <a:gd name="adj" fmla="val 16670"/>
              </a:avLst>
            </a:prstGeom>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0" name="Rounded Rectangle 4"/>
            <p:cNvSpPr txBox="1"/>
            <p:nvPr/>
          </p:nvSpPr>
          <p:spPr>
            <a:xfrm>
              <a:off x="1176262" y="72704"/>
              <a:ext cx="1154447" cy="78266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a:t>Motivation</a:t>
              </a:r>
            </a:p>
          </p:txBody>
        </p:sp>
      </p:grpSp>
      <p:grpSp>
        <p:nvGrpSpPr>
          <p:cNvPr id="11" name="Group 10"/>
          <p:cNvGrpSpPr/>
          <p:nvPr/>
        </p:nvGrpSpPr>
        <p:grpSpPr>
          <a:xfrm>
            <a:off x="2575904" y="2028722"/>
            <a:ext cx="1239145" cy="867361"/>
            <a:chOff x="1133913" y="30355"/>
            <a:chExt cx="1239145" cy="867361"/>
          </a:xfrm>
          <a:scene3d>
            <a:camera prst="orthographicFront">
              <a:rot lat="0" lon="0" rev="0"/>
            </a:camera>
            <a:lightRig rig="contrasting" dir="t">
              <a:rot lat="0" lon="0" rev="1200000"/>
            </a:lightRig>
          </a:scene3d>
        </p:grpSpPr>
        <p:sp>
          <p:nvSpPr>
            <p:cNvPr id="13" name="Rounded Rectangle 12"/>
            <p:cNvSpPr/>
            <p:nvPr/>
          </p:nvSpPr>
          <p:spPr>
            <a:xfrm>
              <a:off x="1133913" y="30355"/>
              <a:ext cx="1239145" cy="867361"/>
            </a:xfrm>
            <a:prstGeom prst="roundRect">
              <a:avLst>
                <a:gd name="adj" fmla="val 16670"/>
              </a:avLst>
            </a:prstGeom>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4" name="Rounded Rectangle 4"/>
            <p:cNvSpPr txBox="1"/>
            <p:nvPr/>
          </p:nvSpPr>
          <p:spPr>
            <a:xfrm>
              <a:off x="1176262" y="72704"/>
              <a:ext cx="1154447" cy="78266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algn="ctr" defTabSz="755650">
                <a:lnSpc>
                  <a:spcPct val="90000"/>
                </a:lnSpc>
                <a:spcBef>
                  <a:spcPct val="0"/>
                </a:spcBef>
                <a:spcAft>
                  <a:spcPct val="35000"/>
                </a:spcAft>
              </a:pPr>
              <a:r>
                <a:rPr lang="en-US" sz="1600" dirty="0"/>
                <a:t>Project’s goal</a:t>
              </a:r>
            </a:p>
          </p:txBody>
        </p:sp>
      </p:grpSp>
      <p:grpSp>
        <p:nvGrpSpPr>
          <p:cNvPr id="15" name="Group 14"/>
          <p:cNvGrpSpPr/>
          <p:nvPr/>
        </p:nvGrpSpPr>
        <p:grpSpPr>
          <a:xfrm>
            <a:off x="3525248" y="3393705"/>
            <a:ext cx="1401519" cy="867361"/>
            <a:chOff x="1133913" y="30355"/>
            <a:chExt cx="1239145" cy="867361"/>
          </a:xfrm>
          <a:scene3d>
            <a:camera prst="orthographicFront">
              <a:rot lat="0" lon="0" rev="0"/>
            </a:camera>
            <a:lightRig rig="contrasting" dir="t">
              <a:rot lat="0" lon="0" rev="1200000"/>
            </a:lightRig>
          </a:scene3d>
        </p:grpSpPr>
        <p:sp>
          <p:nvSpPr>
            <p:cNvPr id="16" name="Rounded Rectangle 15"/>
            <p:cNvSpPr/>
            <p:nvPr/>
          </p:nvSpPr>
          <p:spPr>
            <a:xfrm>
              <a:off x="1133913" y="30355"/>
              <a:ext cx="1239145" cy="867361"/>
            </a:xfrm>
            <a:prstGeom prst="roundRect">
              <a:avLst>
                <a:gd name="adj" fmla="val 16670"/>
              </a:avLst>
            </a:prstGeom>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7" name="Rounded Rectangle 4"/>
            <p:cNvSpPr txBox="1"/>
            <p:nvPr/>
          </p:nvSpPr>
          <p:spPr>
            <a:xfrm>
              <a:off x="1150182" y="72704"/>
              <a:ext cx="1196796" cy="78266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dirty="0"/>
                <a:t>Hand Shake</a:t>
              </a:r>
              <a:endParaRPr lang="en-US" sz="1700" kern="1200" dirty="0"/>
            </a:p>
          </p:txBody>
        </p:sp>
      </p:grpSp>
      <p:grpSp>
        <p:nvGrpSpPr>
          <p:cNvPr id="21" name="Group 20"/>
          <p:cNvGrpSpPr/>
          <p:nvPr/>
        </p:nvGrpSpPr>
        <p:grpSpPr>
          <a:xfrm>
            <a:off x="6183787" y="2042374"/>
            <a:ext cx="1239145" cy="867361"/>
            <a:chOff x="1133913" y="30355"/>
            <a:chExt cx="1239145" cy="867361"/>
          </a:xfrm>
          <a:scene3d>
            <a:camera prst="orthographicFront">
              <a:rot lat="0" lon="0" rev="0"/>
            </a:camera>
            <a:lightRig rig="contrasting" dir="t">
              <a:rot lat="0" lon="0" rev="1200000"/>
            </a:lightRig>
          </a:scene3d>
        </p:grpSpPr>
        <p:sp>
          <p:nvSpPr>
            <p:cNvPr id="22" name="Rounded Rectangle 21"/>
            <p:cNvSpPr/>
            <p:nvPr/>
          </p:nvSpPr>
          <p:spPr>
            <a:xfrm>
              <a:off x="1133913" y="30355"/>
              <a:ext cx="1239145" cy="867361"/>
            </a:xfrm>
            <a:prstGeom prst="roundRect">
              <a:avLst>
                <a:gd name="adj" fmla="val 16670"/>
              </a:avLst>
            </a:prstGeom>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3" name="Rounded Rectangle 4"/>
            <p:cNvSpPr txBox="1"/>
            <p:nvPr/>
          </p:nvSpPr>
          <p:spPr>
            <a:xfrm>
              <a:off x="1176262" y="72704"/>
              <a:ext cx="1154447" cy="78266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algn="ctr" defTabSz="755650">
                <a:lnSpc>
                  <a:spcPct val="90000"/>
                </a:lnSpc>
                <a:spcBef>
                  <a:spcPct val="0"/>
                </a:spcBef>
                <a:spcAft>
                  <a:spcPct val="35000"/>
                </a:spcAft>
              </a:pPr>
              <a:r>
                <a:rPr lang="en-US" sz="1600" b="1" dirty="0">
                  <a:solidFill>
                    <a:srgbClr val="38134D"/>
                  </a:solidFill>
                </a:rPr>
                <a:t>Problem</a:t>
              </a:r>
            </a:p>
          </p:txBody>
        </p:sp>
      </p:grpSp>
      <p:grpSp>
        <p:nvGrpSpPr>
          <p:cNvPr id="24" name="Group 23"/>
          <p:cNvGrpSpPr/>
          <p:nvPr/>
        </p:nvGrpSpPr>
        <p:grpSpPr>
          <a:xfrm>
            <a:off x="4379846" y="2028722"/>
            <a:ext cx="1239145" cy="867361"/>
            <a:chOff x="1133913" y="30355"/>
            <a:chExt cx="1239145" cy="867361"/>
          </a:xfrm>
          <a:scene3d>
            <a:camera prst="orthographicFront">
              <a:rot lat="0" lon="0" rev="0"/>
            </a:camera>
            <a:lightRig rig="contrasting" dir="t">
              <a:rot lat="0" lon="0" rev="1200000"/>
            </a:lightRig>
          </a:scene3d>
        </p:grpSpPr>
        <p:sp>
          <p:nvSpPr>
            <p:cNvPr id="25" name="Rounded Rectangle 24"/>
            <p:cNvSpPr/>
            <p:nvPr/>
          </p:nvSpPr>
          <p:spPr>
            <a:xfrm>
              <a:off x="1133913" y="30355"/>
              <a:ext cx="1239145" cy="867361"/>
            </a:xfrm>
            <a:prstGeom prst="roundRect">
              <a:avLst>
                <a:gd name="adj" fmla="val 16670"/>
              </a:avLst>
            </a:prstGeom>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6" name="Rounded Rectangle 4"/>
            <p:cNvSpPr txBox="1"/>
            <p:nvPr/>
          </p:nvSpPr>
          <p:spPr>
            <a:xfrm>
              <a:off x="1176262" y="72704"/>
              <a:ext cx="1154447" cy="78266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algn="ctr" defTabSz="755650">
                <a:lnSpc>
                  <a:spcPct val="90000"/>
                </a:lnSpc>
                <a:spcBef>
                  <a:spcPct val="0"/>
                </a:spcBef>
                <a:spcAft>
                  <a:spcPct val="35000"/>
                </a:spcAft>
              </a:pPr>
              <a:r>
                <a:rPr lang="en-US" sz="1600" dirty="0"/>
                <a:t>About TLS</a:t>
              </a:r>
            </a:p>
          </p:txBody>
        </p:sp>
      </p:grpSp>
      <p:grpSp>
        <p:nvGrpSpPr>
          <p:cNvPr id="27" name="Group 26"/>
          <p:cNvGrpSpPr/>
          <p:nvPr/>
        </p:nvGrpSpPr>
        <p:grpSpPr>
          <a:xfrm>
            <a:off x="7984041" y="2037672"/>
            <a:ext cx="1239145" cy="867361"/>
            <a:chOff x="1133913" y="30355"/>
            <a:chExt cx="1239145" cy="867361"/>
          </a:xfrm>
          <a:scene3d>
            <a:camera prst="orthographicFront">
              <a:rot lat="0" lon="0" rev="0"/>
            </a:camera>
            <a:lightRig rig="contrasting" dir="t">
              <a:rot lat="0" lon="0" rev="1200000"/>
            </a:lightRig>
          </a:scene3d>
        </p:grpSpPr>
        <p:sp>
          <p:nvSpPr>
            <p:cNvPr id="28" name="Rounded Rectangle 27"/>
            <p:cNvSpPr/>
            <p:nvPr/>
          </p:nvSpPr>
          <p:spPr>
            <a:xfrm>
              <a:off x="1133913" y="30355"/>
              <a:ext cx="1239145" cy="867361"/>
            </a:xfrm>
            <a:prstGeom prst="roundRect">
              <a:avLst>
                <a:gd name="adj" fmla="val 16670"/>
              </a:avLst>
            </a:prstGeom>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9" name="Rounded Rectangle 4"/>
            <p:cNvSpPr txBox="1"/>
            <p:nvPr/>
          </p:nvSpPr>
          <p:spPr>
            <a:xfrm>
              <a:off x="1176262" y="72704"/>
              <a:ext cx="1154447" cy="78266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algn="ctr" defTabSz="755650">
                <a:lnSpc>
                  <a:spcPct val="90000"/>
                </a:lnSpc>
                <a:spcBef>
                  <a:spcPct val="0"/>
                </a:spcBef>
                <a:spcAft>
                  <a:spcPct val="35000"/>
                </a:spcAft>
              </a:pPr>
              <a:r>
                <a:rPr lang="en-US" sz="1600" dirty="0"/>
                <a:t>Solution</a:t>
              </a:r>
            </a:p>
          </p:txBody>
        </p:sp>
      </p:grpSp>
      <p:sp>
        <p:nvSpPr>
          <p:cNvPr id="7" name="Right Arrow 6"/>
          <p:cNvSpPr/>
          <p:nvPr/>
        </p:nvSpPr>
        <p:spPr>
          <a:xfrm>
            <a:off x="2081705" y="2289455"/>
            <a:ext cx="423601" cy="3637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p:cNvSpPr/>
          <p:nvPr/>
        </p:nvSpPr>
        <p:spPr>
          <a:xfrm>
            <a:off x="3884711" y="2280506"/>
            <a:ext cx="423601" cy="3637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p:cNvSpPr/>
          <p:nvPr/>
        </p:nvSpPr>
        <p:spPr>
          <a:xfrm>
            <a:off x="5687745" y="2289455"/>
            <a:ext cx="423601" cy="3637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p:cNvSpPr/>
          <p:nvPr/>
        </p:nvSpPr>
        <p:spPr>
          <a:xfrm>
            <a:off x="7489276" y="2280505"/>
            <a:ext cx="423601" cy="3637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p:cNvCxnSpPr>
            <a:stCxn id="25" idx="2"/>
            <a:endCxn id="16" idx="0"/>
          </p:cNvCxnSpPr>
          <p:nvPr/>
        </p:nvCxnSpPr>
        <p:spPr>
          <a:xfrm flipH="1">
            <a:off x="4226008" y="2896083"/>
            <a:ext cx="773411" cy="4976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46" name="Group 45"/>
          <p:cNvGrpSpPr/>
          <p:nvPr/>
        </p:nvGrpSpPr>
        <p:grpSpPr>
          <a:xfrm>
            <a:off x="5090210" y="3393705"/>
            <a:ext cx="1401519" cy="867361"/>
            <a:chOff x="1133913" y="30355"/>
            <a:chExt cx="1239145" cy="867361"/>
          </a:xfrm>
          <a:scene3d>
            <a:camera prst="orthographicFront">
              <a:rot lat="0" lon="0" rev="0"/>
            </a:camera>
            <a:lightRig rig="contrasting" dir="t">
              <a:rot lat="0" lon="0" rev="1200000"/>
            </a:lightRig>
          </a:scene3d>
        </p:grpSpPr>
        <p:sp>
          <p:nvSpPr>
            <p:cNvPr id="47" name="Rounded Rectangle 46"/>
            <p:cNvSpPr/>
            <p:nvPr/>
          </p:nvSpPr>
          <p:spPr>
            <a:xfrm>
              <a:off x="1133913" y="30355"/>
              <a:ext cx="1239145" cy="867361"/>
            </a:xfrm>
            <a:prstGeom prst="roundRect">
              <a:avLst>
                <a:gd name="adj" fmla="val 16670"/>
              </a:avLst>
            </a:prstGeom>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8" name="Rounded Rectangle 4"/>
            <p:cNvSpPr txBox="1"/>
            <p:nvPr/>
          </p:nvSpPr>
          <p:spPr>
            <a:xfrm>
              <a:off x="1150182" y="72704"/>
              <a:ext cx="1196796" cy="78266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dirty="0"/>
                <a:t>Hand Shake</a:t>
              </a:r>
            </a:p>
            <a:p>
              <a:pPr lvl="0" algn="ctr" defTabSz="755650">
                <a:lnSpc>
                  <a:spcPct val="90000"/>
                </a:lnSpc>
                <a:spcBef>
                  <a:spcPct val="0"/>
                </a:spcBef>
                <a:spcAft>
                  <a:spcPct val="35000"/>
                </a:spcAft>
              </a:pPr>
              <a:r>
                <a:rPr lang="en-US" sz="1700" dirty="0"/>
                <a:t>i</a:t>
              </a:r>
              <a:r>
                <a:rPr lang="en-US" sz="1700" kern="1200" dirty="0"/>
                <a:t>n Details</a:t>
              </a:r>
            </a:p>
          </p:txBody>
        </p:sp>
      </p:grpSp>
      <p:cxnSp>
        <p:nvCxnSpPr>
          <p:cNvPr id="49" name="Straight Arrow Connector 48"/>
          <p:cNvCxnSpPr>
            <a:stCxn id="25" idx="2"/>
            <a:endCxn id="47" idx="0"/>
          </p:cNvCxnSpPr>
          <p:nvPr/>
        </p:nvCxnSpPr>
        <p:spPr>
          <a:xfrm>
            <a:off x="4999419" y="2896083"/>
            <a:ext cx="791551" cy="4976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51" name="Group 50"/>
          <p:cNvGrpSpPr/>
          <p:nvPr/>
        </p:nvGrpSpPr>
        <p:grpSpPr>
          <a:xfrm>
            <a:off x="5004620" y="4685626"/>
            <a:ext cx="1575601" cy="1292387"/>
            <a:chOff x="1133913" y="30355"/>
            <a:chExt cx="1239145" cy="867361"/>
          </a:xfrm>
          <a:scene3d>
            <a:camera prst="orthographicFront">
              <a:rot lat="0" lon="0" rev="0"/>
            </a:camera>
            <a:lightRig rig="contrasting" dir="t">
              <a:rot lat="0" lon="0" rev="1200000"/>
            </a:lightRig>
          </a:scene3d>
        </p:grpSpPr>
        <p:sp>
          <p:nvSpPr>
            <p:cNvPr id="52" name="Rounded Rectangle 51"/>
            <p:cNvSpPr/>
            <p:nvPr/>
          </p:nvSpPr>
          <p:spPr>
            <a:xfrm>
              <a:off x="1133913" y="30355"/>
              <a:ext cx="1239145" cy="867361"/>
            </a:xfrm>
            <a:prstGeom prst="roundRect">
              <a:avLst>
                <a:gd name="adj" fmla="val 16670"/>
              </a:avLst>
            </a:prstGeom>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3" name="Rounded Rectangle 4"/>
            <p:cNvSpPr txBox="1"/>
            <p:nvPr/>
          </p:nvSpPr>
          <p:spPr>
            <a:xfrm>
              <a:off x="1150182" y="72704"/>
              <a:ext cx="1196796" cy="78266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285750" lvl="0" indent="-285750" defTabSz="755650">
                <a:lnSpc>
                  <a:spcPct val="90000"/>
                </a:lnSpc>
                <a:spcBef>
                  <a:spcPct val="0"/>
                </a:spcBef>
                <a:spcAft>
                  <a:spcPct val="35000"/>
                </a:spcAft>
                <a:buFont typeface="Arial" panose="020B0604020202020204" pitchFamily="34" charset="0"/>
                <a:buChar char="•"/>
              </a:pPr>
              <a:r>
                <a:rPr lang="en-US" sz="1400" kern="1200" dirty="0"/>
                <a:t>Cipher Suits</a:t>
              </a:r>
            </a:p>
            <a:p>
              <a:pPr marL="285750" lvl="0" indent="-285750" defTabSz="755650">
                <a:lnSpc>
                  <a:spcPct val="90000"/>
                </a:lnSpc>
                <a:spcBef>
                  <a:spcPct val="0"/>
                </a:spcBef>
                <a:spcAft>
                  <a:spcPct val="35000"/>
                </a:spcAft>
                <a:buFont typeface="Arial" panose="020B0604020202020204" pitchFamily="34" charset="0"/>
                <a:buChar char="•"/>
              </a:pPr>
              <a:r>
                <a:rPr lang="en-US" sz="1400" dirty="0"/>
                <a:t>DH</a:t>
              </a:r>
            </a:p>
            <a:p>
              <a:pPr marL="285750" lvl="0" indent="-285750" defTabSz="755650">
                <a:lnSpc>
                  <a:spcPct val="90000"/>
                </a:lnSpc>
                <a:spcBef>
                  <a:spcPct val="0"/>
                </a:spcBef>
                <a:spcAft>
                  <a:spcPct val="35000"/>
                </a:spcAft>
                <a:buFont typeface="Arial" panose="020B0604020202020204" pitchFamily="34" charset="0"/>
                <a:buChar char="•"/>
              </a:pPr>
              <a:r>
                <a:rPr lang="en-US" sz="1400" dirty="0"/>
                <a:t>Key exchange</a:t>
              </a:r>
            </a:p>
            <a:p>
              <a:pPr marL="285750" lvl="0" indent="-285750" defTabSz="755650">
                <a:lnSpc>
                  <a:spcPct val="90000"/>
                </a:lnSpc>
                <a:spcBef>
                  <a:spcPct val="0"/>
                </a:spcBef>
                <a:spcAft>
                  <a:spcPct val="35000"/>
                </a:spcAft>
                <a:buFont typeface="Arial" panose="020B0604020202020204" pitchFamily="34" charset="0"/>
                <a:buChar char="•"/>
              </a:pPr>
              <a:r>
                <a:rPr lang="en-US" sz="1400" dirty="0"/>
                <a:t>Key Division</a:t>
              </a:r>
            </a:p>
          </p:txBody>
        </p:sp>
      </p:grpSp>
      <p:cxnSp>
        <p:nvCxnSpPr>
          <p:cNvPr id="54" name="Straight Arrow Connector 53"/>
          <p:cNvCxnSpPr>
            <a:stCxn id="47" idx="2"/>
            <a:endCxn id="52" idx="0"/>
          </p:cNvCxnSpPr>
          <p:nvPr/>
        </p:nvCxnSpPr>
        <p:spPr>
          <a:xfrm>
            <a:off x="5790970" y="4261066"/>
            <a:ext cx="1451" cy="42456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60" name="Group 59"/>
          <p:cNvGrpSpPr/>
          <p:nvPr/>
        </p:nvGrpSpPr>
        <p:grpSpPr>
          <a:xfrm>
            <a:off x="7824387" y="3393707"/>
            <a:ext cx="1642913" cy="1354995"/>
            <a:chOff x="1133913" y="30355"/>
            <a:chExt cx="1292085" cy="909708"/>
          </a:xfrm>
          <a:scene3d>
            <a:camera prst="orthographicFront">
              <a:rot lat="0" lon="0" rev="0"/>
            </a:camera>
            <a:lightRig rig="contrasting" dir="t">
              <a:rot lat="0" lon="0" rev="1200000"/>
            </a:lightRig>
          </a:scene3d>
        </p:grpSpPr>
        <p:sp>
          <p:nvSpPr>
            <p:cNvPr id="61" name="Rounded Rectangle 60"/>
            <p:cNvSpPr/>
            <p:nvPr/>
          </p:nvSpPr>
          <p:spPr>
            <a:xfrm>
              <a:off x="1133913" y="30355"/>
              <a:ext cx="1239145" cy="867361"/>
            </a:xfrm>
            <a:prstGeom prst="roundRect">
              <a:avLst>
                <a:gd name="adj" fmla="val 16670"/>
              </a:avLst>
            </a:prstGeom>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2" name="Rounded Rectangle 4"/>
            <p:cNvSpPr txBox="1"/>
            <p:nvPr/>
          </p:nvSpPr>
          <p:spPr>
            <a:xfrm>
              <a:off x="1229202" y="72703"/>
              <a:ext cx="1196796" cy="86736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285750" lvl="0" indent="-285750" defTabSz="755650">
                <a:lnSpc>
                  <a:spcPct val="90000"/>
                </a:lnSpc>
                <a:spcBef>
                  <a:spcPct val="0"/>
                </a:spcBef>
                <a:spcAft>
                  <a:spcPct val="35000"/>
                </a:spcAft>
                <a:buFont typeface="Arial" panose="020B0604020202020204" pitchFamily="34" charset="0"/>
                <a:buChar char="•"/>
              </a:pPr>
              <a:r>
                <a:rPr lang="en-US" sz="1400" dirty="0"/>
                <a:t>S</a:t>
              </a:r>
              <a:r>
                <a:rPr lang="en-US" sz="1400" kern="1200" dirty="0"/>
                <a:t>ummery</a:t>
              </a:r>
            </a:p>
            <a:p>
              <a:pPr marL="285750" lvl="0" indent="-285750" defTabSz="755650">
                <a:lnSpc>
                  <a:spcPct val="90000"/>
                </a:lnSpc>
                <a:spcBef>
                  <a:spcPct val="0"/>
                </a:spcBef>
                <a:spcAft>
                  <a:spcPct val="35000"/>
                </a:spcAft>
                <a:buFont typeface="Arial" panose="020B0604020202020204" pitchFamily="34" charset="0"/>
                <a:buChar char="•"/>
              </a:pPr>
              <a:r>
                <a:rPr lang="en-US" sz="1400" dirty="0"/>
                <a:t>Topology</a:t>
              </a:r>
            </a:p>
            <a:p>
              <a:pPr marL="285750" lvl="0" indent="-285750" defTabSz="755650">
                <a:lnSpc>
                  <a:spcPct val="90000"/>
                </a:lnSpc>
                <a:spcBef>
                  <a:spcPct val="0"/>
                </a:spcBef>
                <a:spcAft>
                  <a:spcPct val="35000"/>
                </a:spcAft>
                <a:buFont typeface="Arial" panose="020B0604020202020204" pitchFamily="34" charset="0"/>
                <a:buChar char="•"/>
              </a:pPr>
              <a:r>
                <a:rPr lang="en-US" sz="1400" dirty="0"/>
                <a:t>TLS Code</a:t>
              </a:r>
            </a:p>
            <a:p>
              <a:pPr marL="285750" lvl="0" indent="-285750" defTabSz="755650">
                <a:lnSpc>
                  <a:spcPct val="90000"/>
                </a:lnSpc>
                <a:spcBef>
                  <a:spcPct val="0"/>
                </a:spcBef>
                <a:spcAft>
                  <a:spcPct val="35000"/>
                </a:spcAft>
                <a:buFont typeface="Arial" panose="020B0604020202020204" pitchFamily="34" charset="0"/>
                <a:buChar char="•"/>
              </a:pPr>
              <a:r>
                <a:rPr lang="en-US" sz="1400" dirty="0"/>
                <a:t>Proxy Code</a:t>
              </a:r>
            </a:p>
          </p:txBody>
        </p:sp>
      </p:grpSp>
      <p:cxnSp>
        <p:nvCxnSpPr>
          <p:cNvPr id="63" name="Straight Arrow Connector 62"/>
          <p:cNvCxnSpPr>
            <a:stCxn id="28" idx="2"/>
            <a:endCxn id="61" idx="0"/>
          </p:cNvCxnSpPr>
          <p:nvPr/>
        </p:nvCxnSpPr>
        <p:spPr>
          <a:xfrm>
            <a:off x="8603614" y="2905033"/>
            <a:ext cx="8576" cy="48867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211938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05516D-EFBF-47EB-A843-4E0BF2CE89C2}"/>
              </a:ext>
            </a:extLst>
          </p:cNvPr>
          <p:cNvSpPr>
            <a:spLocks noGrp="1"/>
          </p:cNvSpPr>
          <p:nvPr>
            <p:ph type="title"/>
          </p:nvPr>
        </p:nvSpPr>
        <p:spPr/>
        <p:txBody>
          <a:bodyPr>
            <a:normAutofit/>
          </a:bodyPr>
          <a:lstStyle/>
          <a:p>
            <a:pPr rtl="0"/>
            <a:r>
              <a:rPr lang="en-US" sz="4800" dirty="0"/>
              <a:t>Problem</a:t>
            </a:r>
            <a:endParaRPr lang="he-IL" sz="4800" dirty="0"/>
          </a:p>
        </p:txBody>
      </p:sp>
      <p:sp>
        <p:nvSpPr>
          <p:cNvPr id="3" name="מציין מיקום תוכן 2">
            <a:extLst>
              <a:ext uri="{FF2B5EF4-FFF2-40B4-BE49-F238E27FC236}">
                <a16:creationId xmlns:a16="http://schemas.microsoft.com/office/drawing/2014/main" id="{D3A0A2E0-C528-45E0-BD5E-362E939C2A7F}"/>
              </a:ext>
            </a:extLst>
          </p:cNvPr>
          <p:cNvSpPr>
            <a:spLocks noGrp="1"/>
          </p:cNvSpPr>
          <p:nvPr>
            <p:ph idx="1"/>
          </p:nvPr>
        </p:nvSpPr>
        <p:spPr>
          <a:xfrm>
            <a:off x="677334" y="1930400"/>
            <a:ext cx="9252277" cy="4301386"/>
          </a:xfrm>
        </p:spPr>
        <p:txBody>
          <a:bodyPr>
            <a:normAutofit/>
          </a:bodyPr>
          <a:lstStyle/>
          <a:p>
            <a:pPr marL="0" indent="0" algn="l" rtl="0">
              <a:lnSpc>
                <a:spcPct val="200000"/>
              </a:lnSpc>
              <a:buNone/>
            </a:pPr>
            <a:r>
              <a:rPr lang="en-US" sz="2400" dirty="0"/>
              <a:t>TLS is designed for exactly two parties; that’s why the current practice is to “split” the session into two separate TLS connections: the middlebox impersonates the server to the client and opens a second connection to the server. </a:t>
            </a:r>
            <a:endParaRPr lang="he-IL" dirty="0"/>
          </a:p>
        </p:txBody>
      </p:sp>
    </p:spTree>
    <p:extLst>
      <p:ext uri="{BB962C8B-B14F-4D97-AF65-F5344CB8AC3E}">
        <p14:creationId xmlns:p14="http://schemas.microsoft.com/office/powerpoint/2010/main" val="33281939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05516D-EFBF-47EB-A843-4E0BF2CE89C2}"/>
              </a:ext>
            </a:extLst>
          </p:cNvPr>
          <p:cNvSpPr>
            <a:spLocks noGrp="1"/>
          </p:cNvSpPr>
          <p:nvPr>
            <p:ph type="title"/>
          </p:nvPr>
        </p:nvSpPr>
        <p:spPr/>
        <p:txBody>
          <a:bodyPr>
            <a:normAutofit/>
          </a:bodyPr>
          <a:lstStyle/>
          <a:p>
            <a:pPr rtl="0"/>
            <a:r>
              <a:rPr lang="en-US" sz="4800" dirty="0"/>
              <a:t>Problem</a:t>
            </a:r>
            <a:endParaRPr lang="he-IL" sz="4800" dirty="0"/>
          </a:p>
        </p:txBody>
      </p:sp>
      <p:sp>
        <p:nvSpPr>
          <p:cNvPr id="3" name="מציין מיקום תוכן 2">
            <a:extLst>
              <a:ext uri="{FF2B5EF4-FFF2-40B4-BE49-F238E27FC236}">
                <a16:creationId xmlns:a16="http://schemas.microsoft.com/office/drawing/2014/main" id="{D3A0A2E0-C528-45E0-BD5E-362E939C2A7F}"/>
              </a:ext>
            </a:extLst>
          </p:cNvPr>
          <p:cNvSpPr>
            <a:spLocks noGrp="1"/>
          </p:cNvSpPr>
          <p:nvPr>
            <p:ph idx="1"/>
          </p:nvPr>
        </p:nvSpPr>
        <p:spPr>
          <a:xfrm>
            <a:off x="677334" y="1930400"/>
            <a:ext cx="9252277" cy="4301386"/>
          </a:xfrm>
        </p:spPr>
        <p:txBody>
          <a:bodyPr>
            <a:normAutofit/>
          </a:bodyPr>
          <a:lstStyle/>
          <a:p>
            <a:pPr marL="0" indent="0" algn="l" rtl="0">
              <a:lnSpc>
                <a:spcPct val="200000"/>
              </a:lnSpc>
              <a:buNone/>
            </a:pPr>
            <a:r>
              <a:rPr lang="en-US" sz="2400" dirty="0"/>
              <a:t>Doing so drastically weakens security, in part because the client cannot explicitly authenticate the middlebox or be sure that the middlebox will properly authenticate the server. </a:t>
            </a:r>
            <a:br>
              <a:rPr lang="en-US" sz="2400" dirty="0"/>
            </a:br>
            <a:r>
              <a:rPr lang="en-US" sz="2400" dirty="0"/>
              <a:t/>
            </a:r>
            <a:br>
              <a:rPr lang="en-US" sz="2400" dirty="0"/>
            </a:br>
            <a:endParaRPr lang="he-IL" dirty="0"/>
          </a:p>
        </p:txBody>
      </p:sp>
    </p:spTree>
    <p:extLst>
      <p:ext uri="{BB962C8B-B14F-4D97-AF65-F5344CB8AC3E}">
        <p14:creationId xmlns:p14="http://schemas.microsoft.com/office/powerpoint/2010/main" val="26490538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DA34FC98-B029-45F8-B824-567C1AEE9EBB}"/>
              </a:ext>
            </a:extLst>
          </p:cNvPr>
          <p:cNvPicPr>
            <a:picLocks noChangeAspect="1"/>
          </p:cNvPicPr>
          <p:nvPr/>
        </p:nvPicPr>
        <p:blipFill>
          <a:blip r:embed="rId3"/>
          <a:stretch>
            <a:fillRect/>
          </a:stretch>
        </p:blipFill>
        <p:spPr>
          <a:xfrm>
            <a:off x="1087559" y="2836152"/>
            <a:ext cx="7848600" cy="3228975"/>
          </a:xfrm>
          <a:prstGeom prst="rect">
            <a:avLst/>
          </a:prstGeom>
        </p:spPr>
      </p:pic>
      <p:sp>
        <p:nvSpPr>
          <p:cNvPr id="2" name="כותרת 1">
            <a:extLst>
              <a:ext uri="{FF2B5EF4-FFF2-40B4-BE49-F238E27FC236}">
                <a16:creationId xmlns:a16="http://schemas.microsoft.com/office/drawing/2014/main" id="{318A960F-5D78-4CC9-8E13-D2F587E86505}"/>
              </a:ext>
            </a:extLst>
          </p:cNvPr>
          <p:cNvSpPr>
            <a:spLocks noGrp="1"/>
          </p:cNvSpPr>
          <p:nvPr>
            <p:ph type="title"/>
          </p:nvPr>
        </p:nvSpPr>
        <p:spPr>
          <a:xfrm>
            <a:off x="677334" y="609600"/>
            <a:ext cx="6294966" cy="769034"/>
          </a:xfrm>
        </p:spPr>
        <p:txBody>
          <a:bodyPr>
            <a:normAutofit/>
          </a:bodyPr>
          <a:lstStyle/>
          <a:p>
            <a:pPr rtl="0"/>
            <a:r>
              <a:rPr lang="en-US" dirty="0"/>
              <a:t>Today’s Process</a:t>
            </a:r>
            <a:endParaRPr lang="he-IL" dirty="0"/>
          </a:p>
        </p:txBody>
      </p:sp>
      <p:grpSp>
        <p:nvGrpSpPr>
          <p:cNvPr id="10" name="קבוצה 9">
            <a:extLst>
              <a:ext uri="{FF2B5EF4-FFF2-40B4-BE49-F238E27FC236}">
                <a16:creationId xmlns:a16="http://schemas.microsoft.com/office/drawing/2014/main" id="{1B029D18-8F0A-4154-81AB-21BF4F3797F3}"/>
              </a:ext>
            </a:extLst>
          </p:cNvPr>
          <p:cNvGrpSpPr/>
          <p:nvPr/>
        </p:nvGrpSpPr>
        <p:grpSpPr>
          <a:xfrm>
            <a:off x="6412695" y="1166453"/>
            <a:ext cx="2349500" cy="1562100"/>
            <a:chOff x="5861148" y="1612420"/>
            <a:chExt cx="2349500" cy="1562100"/>
          </a:xfrm>
        </p:grpSpPr>
        <p:sp>
          <p:nvSpPr>
            <p:cNvPr id="9" name="ענן 8">
              <a:extLst>
                <a:ext uri="{FF2B5EF4-FFF2-40B4-BE49-F238E27FC236}">
                  <a16:creationId xmlns:a16="http://schemas.microsoft.com/office/drawing/2014/main" id="{506AA23B-C822-49CA-AADD-5005E3EED8AD}"/>
                </a:ext>
              </a:extLst>
            </p:cNvPr>
            <p:cNvSpPr/>
            <p:nvPr/>
          </p:nvSpPr>
          <p:spPr>
            <a:xfrm>
              <a:off x="5861148" y="1612420"/>
              <a:ext cx="2349500" cy="15621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TextBox 7">
              <a:extLst>
                <a:ext uri="{FF2B5EF4-FFF2-40B4-BE49-F238E27FC236}">
                  <a16:creationId xmlns:a16="http://schemas.microsoft.com/office/drawing/2014/main" id="{194348E6-D1E5-4F56-BB04-6A8769A85CE4}"/>
                </a:ext>
              </a:extLst>
            </p:cNvPr>
            <p:cNvSpPr txBox="1"/>
            <p:nvPr/>
          </p:nvSpPr>
          <p:spPr>
            <a:xfrm>
              <a:off x="6081435" y="1931805"/>
              <a:ext cx="1908926" cy="923330"/>
            </a:xfrm>
            <a:prstGeom prst="rect">
              <a:avLst/>
            </a:prstGeom>
            <a:noFill/>
          </p:spPr>
          <p:txBody>
            <a:bodyPr wrap="square" rtlCol="1">
              <a:spAutoFit/>
            </a:bodyPr>
            <a:lstStyle/>
            <a:p>
              <a:pPr algn="ctr"/>
              <a:r>
                <a:rPr lang="en-US" dirty="0"/>
                <a:t>I’d like to communicate with the server</a:t>
              </a:r>
              <a:endParaRPr lang="he-IL" dirty="0"/>
            </a:p>
          </p:txBody>
        </p:sp>
      </p:grpSp>
      <p:sp>
        <p:nvSpPr>
          <p:cNvPr id="14" name="TextBox 13">
            <a:extLst>
              <a:ext uri="{FF2B5EF4-FFF2-40B4-BE49-F238E27FC236}">
                <a16:creationId xmlns:a16="http://schemas.microsoft.com/office/drawing/2014/main" id="{7E85F1AD-BC94-4354-858B-39D91356791F}"/>
              </a:ext>
            </a:extLst>
          </p:cNvPr>
          <p:cNvSpPr txBox="1"/>
          <p:nvPr/>
        </p:nvSpPr>
        <p:spPr>
          <a:xfrm>
            <a:off x="5058514" y="4070490"/>
            <a:ext cx="962776" cy="646331"/>
          </a:xfrm>
          <a:prstGeom prst="rect">
            <a:avLst/>
          </a:prstGeom>
          <a:noFill/>
        </p:spPr>
        <p:txBody>
          <a:bodyPr wrap="square" rtlCol="1">
            <a:spAutoFit/>
          </a:bodyPr>
          <a:lstStyle/>
          <a:p>
            <a:r>
              <a:rPr lang="en-US" dirty="0"/>
              <a:t>I’m the server</a:t>
            </a:r>
            <a:endParaRPr lang="he-IL" dirty="0"/>
          </a:p>
        </p:txBody>
      </p:sp>
      <p:sp>
        <p:nvSpPr>
          <p:cNvPr id="12" name="TextBox 11">
            <a:extLst>
              <a:ext uri="{FF2B5EF4-FFF2-40B4-BE49-F238E27FC236}">
                <a16:creationId xmlns:a16="http://schemas.microsoft.com/office/drawing/2014/main" id="{1557D5F6-E9EE-4ABE-B5D7-CB60D3D7D761}"/>
              </a:ext>
            </a:extLst>
          </p:cNvPr>
          <p:cNvSpPr txBox="1"/>
          <p:nvPr/>
        </p:nvSpPr>
        <p:spPr>
          <a:xfrm>
            <a:off x="8034587" y="4265973"/>
            <a:ext cx="804597" cy="369332"/>
          </a:xfrm>
          <a:prstGeom prst="rect">
            <a:avLst/>
          </a:prstGeom>
          <a:noFill/>
        </p:spPr>
        <p:txBody>
          <a:bodyPr wrap="square" rtlCol="1">
            <a:spAutoFit/>
          </a:bodyPr>
          <a:lstStyle/>
          <a:p>
            <a:r>
              <a:rPr lang="en-US" dirty="0"/>
              <a:t>Client</a:t>
            </a:r>
            <a:endParaRPr lang="he-IL" dirty="0"/>
          </a:p>
        </p:txBody>
      </p:sp>
      <p:sp>
        <p:nvSpPr>
          <p:cNvPr id="19" name="TextBox 18">
            <a:extLst>
              <a:ext uri="{FF2B5EF4-FFF2-40B4-BE49-F238E27FC236}">
                <a16:creationId xmlns:a16="http://schemas.microsoft.com/office/drawing/2014/main" id="{664448F4-55C8-4BCE-A9C4-51F1F9D9559E}"/>
              </a:ext>
            </a:extLst>
          </p:cNvPr>
          <p:cNvSpPr txBox="1"/>
          <p:nvPr/>
        </p:nvSpPr>
        <p:spPr>
          <a:xfrm>
            <a:off x="1245824" y="4265973"/>
            <a:ext cx="836756" cy="369332"/>
          </a:xfrm>
          <a:prstGeom prst="rect">
            <a:avLst/>
          </a:prstGeom>
          <a:noFill/>
        </p:spPr>
        <p:txBody>
          <a:bodyPr wrap="square" rtlCol="1">
            <a:spAutoFit/>
          </a:bodyPr>
          <a:lstStyle/>
          <a:p>
            <a:r>
              <a:rPr lang="en-US" dirty="0"/>
              <a:t>Server</a:t>
            </a:r>
            <a:endParaRPr lang="he-IL" dirty="0"/>
          </a:p>
        </p:txBody>
      </p:sp>
      <p:sp>
        <p:nvSpPr>
          <p:cNvPr id="21" name="TextBox 20">
            <a:extLst>
              <a:ext uri="{FF2B5EF4-FFF2-40B4-BE49-F238E27FC236}">
                <a16:creationId xmlns:a16="http://schemas.microsoft.com/office/drawing/2014/main" id="{BB331952-0F91-41BD-BF12-253526FC1957}"/>
              </a:ext>
            </a:extLst>
          </p:cNvPr>
          <p:cNvSpPr txBox="1"/>
          <p:nvPr/>
        </p:nvSpPr>
        <p:spPr>
          <a:xfrm>
            <a:off x="4301539" y="5951161"/>
            <a:ext cx="1264595" cy="369332"/>
          </a:xfrm>
          <a:prstGeom prst="rect">
            <a:avLst/>
          </a:prstGeom>
          <a:noFill/>
        </p:spPr>
        <p:txBody>
          <a:bodyPr wrap="square" rtlCol="1">
            <a:spAutoFit/>
          </a:bodyPr>
          <a:lstStyle/>
          <a:p>
            <a:r>
              <a:rPr lang="en-US" dirty="0"/>
              <a:t>MiddleBox</a:t>
            </a:r>
            <a:endParaRPr lang="he-IL" dirty="0"/>
          </a:p>
        </p:txBody>
      </p:sp>
      <p:pic>
        <p:nvPicPr>
          <p:cNvPr id="31" name="Picture 30">
            <a:extLst>
              <a:ext uri="{FF2B5EF4-FFF2-40B4-BE49-F238E27FC236}">
                <a16:creationId xmlns:a16="http://schemas.microsoft.com/office/drawing/2014/main" id="{CFA943C8-CF55-4CFD-B9BB-8D349EEA2DD6}"/>
              </a:ext>
            </a:extLst>
          </p:cNvPr>
          <p:cNvPicPr>
            <a:picLocks noChangeAspect="1"/>
          </p:cNvPicPr>
          <p:nvPr/>
        </p:nvPicPr>
        <p:blipFill>
          <a:blip r:embed="rId4"/>
          <a:stretch>
            <a:fillRect/>
          </a:stretch>
        </p:blipFill>
        <p:spPr>
          <a:xfrm>
            <a:off x="6699189" y="2068439"/>
            <a:ext cx="1349994" cy="857809"/>
          </a:xfrm>
          <a:prstGeom prst="rect">
            <a:avLst/>
          </a:prstGeom>
        </p:spPr>
      </p:pic>
      <p:pic>
        <p:nvPicPr>
          <p:cNvPr id="40" name="Picture 39">
            <a:extLst>
              <a:ext uri="{FF2B5EF4-FFF2-40B4-BE49-F238E27FC236}">
                <a16:creationId xmlns:a16="http://schemas.microsoft.com/office/drawing/2014/main" id="{58BAEF6C-32AD-4CB4-A794-CFE9B52DB431}"/>
              </a:ext>
            </a:extLst>
          </p:cNvPr>
          <p:cNvPicPr>
            <a:picLocks noChangeAspect="1"/>
          </p:cNvPicPr>
          <p:nvPr/>
        </p:nvPicPr>
        <p:blipFill>
          <a:blip r:embed="rId5"/>
          <a:stretch>
            <a:fillRect/>
          </a:stretch>
        </p:blipFill>
        <p:spPr>
          <a:xfrm>
            <a:off x="6757187" y="1638822"/>
            <a:ext cx="1276350" cy="1304925"/>
          </a:xfrm>
          <a:prstGeom prst="rect">
            <a:avLst/>
          </a:prstGeom>
        </p:spPr>
      </p:pic>
      <p:pic>
        <p:nvPicPr>
          <p:cNvPr id="38" name="Picture 37">
            <a:extLst>
              <a:ext uri="{FF2B5EF4-FFF2-40B4-BE49-F238E27FC236}">
                <a16:creationId xmlns:a16="http://schemas.microsoft.com/office/drawing/2014/main" id="{8821DACA-B01C-44BC-8829-625E174D97FD}"/>
              </a:ext>
            </a:extLst>
          </p:cNvPr>
          <p:cNvPicPr>
            <a:picLocks noChangeAspect="1"/>
          </p:cNvPicPr>
          <p:nvPr/>
        </p:nvPicPr>
        <p:blipFill>
          <a:blip r:embed="rId6"/>
          <a:stretch>
            <a:fillRect/>
          </a:stretch>
        </p:blipFill>
        <p:spPr>
          <a:xfrm>
            <a:off x="6751814" y="2282098"/>
            <a:ext cx="1266825" cy="657225"/>
          </a:xfrm>
          <a:prstGeom prst="rect">
            <a:avLst/>
          </a:prstGeom>
        </p:spPr>
      </p:pic>
      <p:pic>
        <p:nvPicPr>
          <p:cNvPr id="35" name="Picture 34">
            <a:extLst>
              <a:ext uri="{FF2B5EF4-FFF2-40B4-BE49-F238E27FC236}">
                <a16:creationId xmlns:a16="http://schemas.microsoft.com/office/drawing/2014/main" id="{A84FFC7C-5EAA-4337-B464-29D8F87EA491}"/>
              </a:ext>
            </a:extLst>
          </p:cNvPr>
          <p:cNvPicPr>
            <a:picLocks noChangeAspect="1"/>
          </p:cNvPicPr>
          <p:nvPr/>
        </p:nvPicPr>
        <p:blipFill>
          <a:blip r:embed="rId4"/>
          <a:stretch>
            <a:fillRect/>
          </a:stretch>
        </p:blipFill>
        <p:spPr>
          <a:xfrm>
            <a:off x="4253503" y="3751082"/>
            <a:ext cx="1349994" cy="857809"/>
          </a:xfrm>
          <a:prstGeom prst="rect">
            <a:avLst/>
          </a:prstGeom>
        </p:spPr>
      </p:pic>
      <p:pic>
        <p:nvPicPr>
          <p:cNvPr id="41" name="Picture 40">
            <a:extLst>
              <a:ext uri="{FF2B5EF4-FFF2-40B4-BE49-F238E27FC236}">
                <a16:creationId xmlns:a16="http://schemas.microsoft.com/office/drawing/2014/main" id="{AF5F963C-A122-4870-83A8-235A46661326}"/>
              </a:ext>
            </a:extLst>
          </p:cNvPr>
          <p:cNvPicPr>
            <a:picLocks noChangeAspect="1"/>
          </p:cNvPicPr>
          <p:nvPr/>
        </p:nvPicPr>
        <p:blipFill>
          <a:blip r:embed="rId5"/>
          <a:stretch>
            <a:fillRect/>
          </a:stretch>
        </p:blipFill>
        <p:spPr>
          <a:xfrm>
            <a:off x="4295458" y="3162661"/>
            <a:ext cx="1276350" cy="1304925"/>
          </a:xfrm>
          <a:prstGeom prst="rect">
            <a:avLst/>
          </a:prstGeom>
        </p:spPr>
      </p:pic>
      <p:pic>
        <p:nvPicPr>
          <p:cNvPr id="42" name="Picture 41">
            <a:extLst>
              <a:ext uri="{FF2B5EF4-FFF2-40B4-BE49-F238E27FC236}">
                <a16:creationId xmlns:a16="http://schemas.microsoft.com/office/drawing/2014/main" id="{068B8BB0-E55E-4532-8A3A-C672379479A4}"/>
              </a:ext>
            </a:extLst>
          </p:cNvPr>
          <p:cNvPicPr>
            <a:picLocks noChangeAspect="1"/>
          </p:cNvPicPr>
          <p:nvPr/>
        </p:nvPicPr>
        <p:blipFill>
          <a:blip r:embed="rId5"/>
          <a:stretch>
            <a:fillRect/>
          </a:stretch>
        </p:blipFill>
        <p:spPr>
          <a:xfrm>
            <a:off x="969545" y="1574800"/>
            <a:ext cx="1276350" cy="1304925"/>
          </a:xfrm>
          <a:prstGeom prst="rect">
            <a:avLst/>
          </a:prstGeom>
        </p:spPr>
      </p:pic>
      <p:grpSp>
        <p:nvGrpSpPr>
          <p:cNvPr id="43" name="קבוצה 9">
            <a:extLst>
              <a:ext uri="{FF2B5EF4-FFF2-40B4-BE49-F238E27FC236}">
                <a16:creationId xmlns:a16="http://schemas.microsoft.com/office/drawing/2014/main" id="{1B029D18-8F0A-4154-81AB-21BF4F3797F3}"/>
              </a:ext>
            </a:extLst>
          </p:cNvPr>
          <p:cNvGrpSpPr/>
          <p:nvPr/>
        </p:nvGrpSpPr>
        <p:grpSpPr>
          <a:xfrm>
            <a:off x="6407889" y="1172991"/>
            <a:ext cx="2349500" cy="1562100"/>
            <a:chOff x="5861148" y="1612420"/>
            <a:chExt cx="2349500" cy="1562100"/>
          </a:xfrm>
        </p:grpSpPr>
        <p:sp>
          <p:nvSpPr>
            <p:cNvPr id="44" name="ענן 8">
              <a:extLst>
                <a:ext uri="{FF2B5EF4-FFF2-40B4-BE49-F238E27FC236}">
                  <a16:creationId xmlns:a16="http://schemas.microsoft.com/office/drawing/2014/main" id="{506AA23B-C822-49CA-AADD-5005E3EED8AD}"/>
                </a:ext>
              </a:extLst>
            </p:cNvPr>
            <p:cNvSpPr/>
            <p:nvPr/>
          </p:nvSpPr>
          <p:spPr>
            <a:xfrm>
              <a:off x="5861148" y="1612420"/>
              <a:ext cx="2349500" cy="15621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5" name="TextBox 44">
              <a:extLst>
                <a:ext uri="{FF2B5EF4-FFF2-40B4-BE49-F238E27FC236}">
                  <a16:creationId xmlns:a16="http://schemas.microsoft.com/office/drawing/2014/main" id="{194348E6-D1E5-4F56-BB04-6A8769A85CE4}"/>
                </a:ext>
              </a:extLst>
            </p:cNvPr>
            <p:cNvSpPr txBox="1"/>
            <p:nvPr/>
          </p:nvSpPr>
          <p:spPr>
            <a:xfrm>
              <a:off x="6081435" y="2051750"/>
              <a:ext cx="1908926" cy="646331"/>
            </a:xfrm>
            <a:prstGeom prst="rect">
              <a:avLst/>
            </a:prstGeom>
            <a:noFill/>
          </p:spPr>
          <p:txBody>
            <a:bodyPr wrap="square" rtlCol="1">
              <a:spAutoFit/>
            </a:bodyPr>
            <a:lstStyle/>
            <a:p>
              <a:pPr algn="ctr"/>
              <a:r>
                <a:rPr lang="en-US" dirty="0"/>
                <a:t>Encrypting the original message</a:t>
              </a:r>
              <a:endParaRPr lang="he-IL" dirty="0"/>
            </a:p>
          </p:txBody>
        </p:sp>
      </p:grpSp>
      <p:grpSp>
        <p:nvGrpSpPr>
          <p:cNvPr id="29" name="קבוצה 9">
            <a:extLst>
              <a:ext uri="{FF2B5EF4-FFF2-40B4-BE49-F238E27FC236}">
                <a16:creationId xmlns:a16="http://schemas.microsoft.com/office/drawing/2014/main" id="{0D1283A3-FB49-4003-A004-2D2981B99355}"/>
              </a:ext>
            </a:extLst>
          </p:cNvPr>
          <p:cNvGrpSpPr/>
          <p:nvPr/>
        </p:nvGrpSpPr>
        <p:grpSpPr>
          <a:xfrm>
            <a:off x="3793129" y="1490700"/>
            <a:ext cx="2349500" cy="1562100"/>
            <a:chOff x="2867958" y="1534763"/>
            <a:chExt cx="2349500" cy="1562100"/>
          </a:xfrm>
        </p:grpSpPr>
        <p:sp>
          <p:nvSpPr>
            <p:cNvPr id="30" name="ענן 8">
              <a:extLst>
                <a:ext uri="{FF2B5EF4-FFF2-40B4-BE49-F238E27FC236}">
                  <a16:creationId xmlns:a16="http://schemas.microsoft.com/office/drawing/2014/main" id="{3341B99E-7FC0-4935-9952-1E91D4166A14}"/>
                </a:ext>
              </a:extLst>
            </p:cNvPr>
            <p:cNvSpPr/>
            <p:nvPr/>
          </p:nvSpPr>
          <p:spPr>
            <a:xfrm>
              <a:off x="2867958" y="1534763"/>
              <a:ext cx="2349500" cy="15621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 name="TextBox 31">
              <a:extLst>
                <a:ext uri="{FF2B5EF4-FFF2-40B4-BE49-F238E27FC236}">
                  <a16:creationId xmlns:a16="http://schemas.microsoft.com/office/drawing/2014/main" id="{58E34683-29FC-46BF-A878-7202386E97AE}"/>
                </a:ext>
              </a:extLst>
            </p:cNvPr>
            <p:cNvSpPr txBox="1"/>
            <p:nvPr/>
          </p:nvSpPr>
          <p:spPr>
            <a:xfrm>
              <a:off x="3091846" y="1838759"/>
              <a:ext cx="1908926" cy="954107"/>
            </a:xfrm>
            <a:prstGeom prst="rect">
              <a:avLst/>
            </a:prstGeom>
            <a:noFill/>
          </p:spPr>
          <p:txBody>
            <a:bodyPr wrap="square" rtlCol="1">
              <a:spAutoFit/>
            </a:bodyPr>
            <a:lstStyle/>
            <a:p>
              <a:pPr algn="ctr"/>
              <a:r>
                <a:rPr lang="en-US" sz="1400" dirty="0"/>
                <a:t>Using the server’s private key, the MB can impersonate the server to the client</a:t>
              </a:r>
              <a:endParaRPr lang="he-IL" sz="1400" dirty="0"/>
            </a:p>
          </p:txBody>
        </p:sp>
      </p:grpSp>
      <p:pic>
        <p:nvPicPr>
          <p:cNvPr id="37" name="Picture 36">
            <a:extLst>
              <a:ext uri="{FF2B5EF4-FFF2-40B4-BE49-F238E27FC236}">
                <a16:creationId xmlns:a16="http://schemas.microsoft.com/office/drawing/2014/main" id="{3466824A-F609-4566-AF0F-EF0653DA09E6}"/>
              </a:ext>
            </a:extLst>
          </p:cNvPr>
          <p:cNvPicPr>
            <a:picLocks noChangeAspect="1"/>
          </p:cNvPicPr>
          <p:nvPr/>
        </p:nvPicPr>
        <p:blipFill>
          <a:blip r:embed="rId7"/>
          <a:stretch>
            <a:fillRect/>
          </a:stretch>
        </p:blipFill>
        <p:spPr>
          <a:xfrm>
            <a:off x="6699189" y="2134935"/>
            <a:ext cx="1363542" cy="842398"/>
          </a:xfrm>
          <a:prstGeom prst="rect">
            <a:avLst/>
          </a:prstGeom>
        </p:spPr>
      </p:pic>
      <p:pic>
        <p:nvPicPr>
          <p:cNvPr id="4" name="Picture 3">
            <a:extLst>
              <a:ext uri="{FF2B5EF4-FFF2-40B4-BE49-F238E27FC236}">
                <a16:creationId xmlns:a16="http://schemas.microsoft.com/office/drawing/2014/main" id="{F8FBE91E-0FD8-43FF-97DB-CEE5A99DEF98}"/>
              </a:ext>
            </a:extLst>
          </p:cNvPr>
          <p:cNvPicPr>
            <a:picLocks noChangeAspect="1"/>
          </p:cNvPicPr>
          <p:nvPr/>
        </p:nvPicPr>
        <p:blipFill>
          <a:blip r:embed="rId8"/>
          <a:stretch>
            <a:fillRect/>
          </a:stretch>
        </p:blipFill>
        <p:spPr>
          <a:xfrm>
            <a:off x="4254700" y="3772492"/>
            <a:ext cx="1363542" cy="836399"/>
          </a:xfrm>
          <a:prstGeom prst="rect">
            <a:avLst/>
          </a:prstGeom>
        </p:spPr>
      </p:pic>
      <p:pic>
        <p:nvPicPr>
          <p:cNvPr id="39" name="Picture 38">
            <a:extLst>
              <a:ext uri="{FF2B5EF4-FFF2-40B4-BE49-F238E27FC236}">
                <a16:creationId xmlns:a16="http://schemas.microsoft.com/office/drawing/2014/main" id="{A30204B8-9DE7-4CFF-9CB5-50E495D17784}"/>
              </a:ext>
            </a:extLst>
          </p:cNvPr>
          <p:cNvPicPr>
            <a:picLocks noChangeAspect="1"/>
          </p:cNvPicPr>
          <p:nvPr/>
        </p:nvPicPr>
        <p:blipFill>
          <a:blip r:embed="rId8"/>
          <a:stretch>
            <a:fillRect/>
          </a:stretch>
        </p:blipFill>
        <p:spPr>
          <a:xfrm>
            <a:off x="925949" y="2134935"/>
            <a:ext cx="1363542" cy="836399"/>
          </a:xfrm>
          <a:prstGeom prst="rect">
            <a:avLst/>
          </a:prstGeom>
        </p:spPr>
      </p:pic>
      <p:grpSp>
        <p:nvGrpSpPr>
          <p:cNvPr id="49" name="קבוצה 9">
            <a:extLst>
              <a:ext uri="{FF2B5EF4-FFF2-40B4-BE49-F238E27FC236}">
                <a16:creationId xmlns:a16="http://schemas.microsoft.com/office/drawing/2014/main" id="{136D0550-EF63-4334-BDA1-9F2CE1CA7D1A}"/>
              </a:ext>
            </a:extLst>
          </p:cNvPr>
          <p:cNvGrpSpPr/>
          <p:nvPr/>
        </p:nvGrpSpPr>
        <p:grpSpPr>
          <a:xfrm>
            <a:off x="3800578" y="1492535"/>
            <a:ext cx="2349500" cy="1562100"/>
            <a:chOff x="2867958" y="1534763"/>
            <a:chExt cx="2349500" cy="1562100"/>
          </a:xfrm>
        </p:grpSpPr>
        <p:sp>
          <p:nvSpPr>
            <p:cNvPr id="50" name="ענן 8">
              <a:extLst>
                <a:ext uri="{FF2B5EF4-FFF2-40B4-BE49-F238E27FC236}">
                  <a16:creationId xmlns:a16="http://schemas.microsoft.com/office/drawing/2014/main" id="{55587913-88B4-4A3A-B994-6BD46AA9E158}"/>
                </a:ext>
              </a:extLst>
            </p:cNvPr>
            <p:cNvSpPr/>
            <p:nvPr/>
          </p:nvSpPr>
          <p:spPr>
            <a:xfrm>
              <a:off x="2867958" y="1534763"/>
              <a:ext cx="2349500" cy="15621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1" name="TextBox 50">
              <a:extLst>
                <a:ext uri="{FF2B5EF4-FFF2-40B4-BE49-F238E27FC236}">
                  <a16:creationId xmlns:a16="http://schemas.microsoft.com/office/drawing/2014/main" id="{FADB467A-090E-4BE3-BD52-EADC41202055}"/>
                </a:ext>
              </a:extLst>
            </p:cNvPr>
            <p:cNvSpPr txBox="1"/>
            <p:nvPr/>
          </p:nvSpPr>
          <p:spPr>
            <a:xfrm>
              <a:off x="3091846" y="1838759"/>
              <a:ext cx="1908926" cy="954107"/>
            </a:xfrm>
            <a:prstGeom prst="rect">
              <a:avLst/>
            </a:prstGeom>
            <a:noFill/>
          </p:spPr>
          <p:txBody>
            <a:bodyPr wrap="square" rtlCol="1">
              <a:spAutoFit/>
            </a:bodyPr>
            <a:lstStyle/>
            <a:p>
              <a:pPr algn="ctr"/>
              <a:r>
                <a:rPr lang="en-US" sz="1400" dirty="0"/>
                <a:t>Now, the </a:t>
              </a:r>
              <a:r>
                <a:rPr lang="en-US" sz="1400" dirty="0" err="1"/>
                <a:t>MiddleBox</a:t>
              </a:r>
              <a:r>
                <a:rPr lang="en-US" sz="1400" dirty="0"/>
                <a:t> is free to alter the client’s data as he pleases</a:t>
              </a:r>
              <a:endParaRPr lang="he-IL" sz="1400" dirty="0"/>
            </a:p>
          </p:txBody>
        </p:sp>
      </p:grpSp>
      <p:pic>
        <p:nvPicPr>
          <p:cNvPr id="5" name="Picture 4">
            <a:extLst>
              <a:ext uri="{FF2B5EF4-FFF2-40B4-BE49-F238E27FC236}">
                <a16:creationId xmlns:a16="http://schemas.microsoft.com/office/drawing/2014/main" id="{04B6D718-8960-4788-B35E-9B3C9EDB7B51}"/>
              </a:ext>
            </a:extLst>
          </p:cNvPr>
          <p:cNvPicPr>
            <a:picLocks noChangeAspect="1"/>
          </p:cNvPicPr>
          <p:nvPr/>
        </p:nvPicPr>
        <p:blipFill>
          <a:blip r:embed="rId9"/>
          <a:stretch>
            <a:fillRect/>
          </a:stretch>
        </p:blipFill>
        <p:spPr>
          <a:xfrm>
            <a:off x="4260090" y="3764514"/>
            <a:ext cx="1363542" cy="826603"/>
          </a:xfrm>
          <a:prstGeom prst="rect">
            <a:avLst/>
          </a:prstGeom>
        </p:spPr>
      </p:pic>
      <p:grpSp>
        <p:nvGrpSpPr>
          <p:cNvPr id="52" name="קבוצה 9">
            <a:extLst>
              <a:ext uri="{FF2B5EF4-FFF2-40B4-BE49-F238E27FC236}">
                <a16:creationId xmlns:a16="http://schemas.microsoft.com/office/drawing/2014/main" id="{003019C3-5F5E-4EDA-9905-967038E8E671}"/>
              </a:ext>
            </a:extLst>
          </p:cNvPr>
          <p:cNvGrpSpPr/>
          <p:nvPr/>
        </p:nvGrpSpPr>
        <p:grpSpPr>
          <a:xfrm>
            <a:off x="3783834" y="1481876"/>
            <a:ext cx="2349500" cy="1562100"/>
            <a:chOff x="5861148" y="1612420"/>
            <a:chExt cx="2349500" cy="1562100"/>
          </a:xfrm>
        </p:grpSpPr>
        <p:sp>
          <p:nvSpPr>
            <p:cNvPr id="53" name="ענן 8">
              <a:extLst>
                <a:ext uri="{FF2B5EF4-FFF2-40B4-BE49-F238E27FC236}">
                  <a16:creationId xmlns:a16="http://schemas.microsoft.com/office/drawing/2014/main" id="{E6EBFB73-B1AC-433F-8859-FF0AF14288BE}"/>
                </a:ext>
              </a:extLst>
            </p:cNvPr>
            <p:cNvSpPr/>
            <p:nvPr/>
          </p:nvSpPr>
          <p:spPr>
            <a:xfrm>
              <a:off x="5861148" y="1612420"/>
              <a:ext cx="2349500" cy="15621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4" name="TextBox 53">
              <a:extLst>
                <a:ext uri="{FF2B5EF4-FFF2-40B4-BE49-F238E27FC236}">
                  <a16:creationId xmlns:a16="http://schemas.microsoft.com/office/drawing/2014/main" id="{40C35088-0D40-4491-AD80-98BDD7FD1FF5}"/>
                </a:ext>
              </a:extLst>
            </p:cNvPr>
            <p:cNvSpPr txBox="1"/>
            <p:nvPr/>
          </p:nvSpPr>
          <p:spPr>
            <a:xfrm>
              <a:off x="6081435" y="2051750"/>
              <a:ext cx="1908926" cy="646331"/>
            </a:xfrm>
            <a:prstGeom prst="rect">
              <a:avLst/>
            </a:prstGeom>
            <a:noFill/>
          </p:spPr>
          <p:txBody>
            <a:bodyPr wrap="square" rtlCol="1">
              <a:spAutoFit/>
            </a:bodyPr>
            <a:lstStyle/>
            <a:p>
              <a:pPr algn="ctr"/>
              <a:r>
                <a:rPr lang="en-US" dirty="0"/>
                <a:t>Encrypting the altered message</a:t>
              </a:r>
              <a:endParaRPr lang="he-IL" dirty="0"/>
            </a:p>
          </p:txBody>
        </p:sp>
      </p:grpSp>
      <p:grpSp>
        <p:nvGrpSpPr>
          <p:cNvPr id="55" name="קבוצה 9">
            <a:extLst>
              <a:ext uri="{FF2B5EF4-FFF2-40B4-BE49-F238E27FC236}">
                <a16:creationId xmlns:a16="http://schemas.microsoft.com/office/drawing/2014/main" id="{84DF49BD-6348-4588-A9A4-1823C20B2FC5}"/>
              </a:ext>
            </a:extLst>
          </p:cNvPr>
          <p:cNvGrpSpPr/>
          <p:nvPr/>
        </p:nvGrpSpPr>
        <p:grpSpPr>
          <a:xfrm>
            <a:off x="3793129" y="1494932"/>
            <a:ext cx="2349500" cy="1562100"/>
            <a:chOff x="2867958" y="1534763"/>
            <a:chExt cx="2349500" cy="1562100"/>
          </a:xfrm>
        </p:grpSpPr>
        <p:sp>
          <p:nvSpPr>
            <p:cNvPr id="56" name="ענן 8">
              <a:extLst>
                <a:ext uri="{FF2B5EF4-FFF2-40B4-BE49-F238E27FC236}">
                  <a16:creationId xmlns:a16="http://schemas.microsoft.com/office/drawing/2014/main" id="{1CE1A6CB-DEC1-4304-A161-1532BC7D6211}"/>
                </a:ext>
              </a:extLst>
            </p:cNvPr>
            <p:cNvSpPr/>
            <p:nvPr/>
          </p:nvSpPr>
          <p:spPr>
            <a:xfrm>
              <a:off x="2867958" y="1534763"/>
              <a:ext cx="2349500" cy="15621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7" name="TextBox 56">
              <a:extLst>
                <a:ext uri="{FF2B5EF4-FFF2-40B4-BE49-F238E27FC236}">
                  <a16:creationId xmlns:a16="http://schemas.microsoft.com/office/drawing/2014/main" id="{076C98D6-58EA-4A4B-BF90-2796E72E464C}"/>
                </a:ext>
              </a:extLst>
            </p:cNvPr>
            <p:cNvSpPr txBox="1"/>
            <p:nvPr/>
          </p:nvSpPr>
          <p:spPr>
            <a:xfrm>
              <a:off x="3091846" y="1838759"/>
              <a:ext cx="1908926" cy="954107"/>
            </a:xfrm>
            <a:prstGeom prst="rect">
              <a:avLst/>
            </a:prstGeom>
            <a:noFill/>
          </p:spPr>
          <p:txBody>
            <a:bodyPr wrap="square" rtlCol="1">
              <a:spAutoFit/>
            </a:bodyPr>
            <a:lstStyle/>
            <a:p>
              <a:pPr algn="ctr"/>
              <a:r>
                <a:rPr lang="en-US" sz="1400" dirty="0"/>
                <a:t>Using the session keys, the MB is able to decrypt the client’s data</a:t>
              </a:r>
              <a:endParaRPr lang="he-IL" sz="1400" dirty="0"/>
            </a:p>
          </p:txBody>
        </p:sp>
      </p:grpSp>
      <p:pic>
        <p:nvPicPr>
          <p:cNvPr id="58" name="Picture 57">
            <a:extLst>
              <a:ext uri="{FF2B5EF4-FFF2-40B4-BE49-F238E27FC236}">
                <a16:creationId xmlns:a16="http://schemas.microsoft.com/office/drawing/2014/main" id="{109AD87D-B0D3-4373-95C1-A3F4EC9086BD}"/>
              </a:ext>
            </a:extLst>
          </p:cNvPr>
          <p:cNvPicPr>
            <a:picLocks noChangeAspect="1"/>
          </p:cNvPicPr>
          <p:nvPr/>
        </p:nvPicPr>
        <p:blipFill>
          <a:blip r:embed="rId9"/>
          <a:stretch>
            <a:fillRect/>
          </a:stretch>
        </p:blipFill>
        <p:spPr>
          <a:xfrm>
            <a:off x="925949" y="2134935"/>
            <a:ext cx="1363542" cy="826603"/>
          </a:xfrm>
          <a:prstGeom prst="rect">
            <a:avLst/>
          </a:prstGeom>
        </p:spPr>
      </p:pic>
      <p:pic>
        <p:nvPicPr>
          <p:cNvPr id="3" name="Picture 2">
            <a:extLst>
              <a:ext uri="{FF2B5EF4-FFF2-40B4-BE49-F238E27FC236}">
                <a16:creationId xmlns:a16="http://schemas.microsoft.com/office/drawing/2014/main" id="{1ED16D21-F60A-4328-88B2-BDABE48EC9FE}"/>
              </a:ext>
            </a:extLst>
          </p:cNvPr>
          <p:cNvPicPr>
            <a:picLocks noChangeAspect="1"/>
          </p:cNvPicPr>
          <p:nvPr/>
        </p:nvPicPr>
        <p:blipFill>
          <a:blip r:embed="rId7"/>
          <a:stretch>
            <a:fillRect/>
          </a:stretch>
        </p:blipFill>
        <p:spPr>
          <a:xfrm>
            <a:off x="4249310" y="3772492"/>
            <a:ext cx="1363542" cy="842398"/>
          </a:xfrm>
          <a:prstGeom prst="rect">
            <a:avLst/>
          </a:prstGeom>
        </p:spPr>
      </p:pic>
    </p:spTree>
    <p:extLst>
      <p:ext uri="{BB962C8B-B14F-4D97-AF65-F5344CB8AC3E}">
        <p14:creationId xmlns:p14="http://schemas.microsoft.com/office/powerpoint/2010/main" val="2206887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par>
                          <p:cTn id="17" fill="hold">
                            <p:stCondLst>
                              <p:cond delay="1000"/>
                            </p:stCondLst>
                            <p:childTnLst>
                              <p:par>
                                <p:cTn id="18" presetID="10" presetClass="entr" presetSubtype="0" fill="hold" grpId="2"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56" presetClass="path" presetSubtype="0" accel="50000" decel="50000" fill="hold" grpId="0" nodeType="clickEffect">
                                  <p:stCondLst>
                                    <p:cond delay="0"/>
                                  </p:stCondLst>
                                  <p:childTnLst>
                                    <p:animMotion origin="layout" path="M 3.33333E-6 2.22222E-6 L 0.13919 -0.13727 " pathEditMode="relative" rAng="0" ptsTypes="AA">
                                      <p:cBhvr>
                                        <p:cTn id="24" dur="2000" fill="hold"/>
                                        <p:tgtEl>
                                          <p:spTgt spid="14"/>
                                        </p:tgtEl>
                                        <p:attrNameLst>
                                          <p:attrName>ppt_x</p:attrName>
                                          <p:attrName>ppt_y</p:attrName>
                                        </p:attrNameLst>
                                      </p:cBhvr>
                                      <p:rCtr x="6966" y="-6852"/>
                                    </p:animMotion>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29"/>
                                        </p:tgtEl>
                                      </p:cBhvr>
                                    </p:animEffect>
                                    <p:set>
                                      <p:cBhvr>
                                        <p:cTn id="29" dur="1" fill="hold">
                                          <p:stCondLst>
                                            <p:cond delay="499"/>
                                          </p:stCondLst>
                                        </p:cTn>
                                        <p:tgtEl>
                                          <p:spTgt spid="29"/>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14"/>
                                        </p:tgtEl>
                                      </p:cBhvr>
                                    </p:animEffect>
                                    <p:set>
                                      <p:cBhvr>
                                        <p:cTn id="32" dur="1" fill="hold">
                                          <p:stCondLst>
                                            <p:cond delay="499"/>
                                          </p:stCondLst>
                                        </p:cTn>
                                        <p:tgtEl>
                                          <p:spTgt spid="14"/>
                                        </p:tgtEl>
                                        <p:attrNameLst>
                                          <p:attrName>style.visibility</p:attrName>
                                        </p:attrNameLst>
                                      </p:cBhvr>
                                      <p:to>
                                        <p:strVal val="hidden"/>
                                      </p:to>
                                    </p:set>
                                  </p:childTnLst>
                                </p:cTn>
                              </p:par>
                            </p:childTnLst>
                          </p:cTn>
                        </p:par>
                        <p:par>
                          <p:cTn id="33" fill="hold">
                            <p:stCondLst>
                              <p:cond delay="500"/>
                            </p:stCondLst>
                            <p:childTnLst>
                              <p:par>
                                <p:cTn id="34" presetID="1" presetClass="entr" presetSubtype="0" fill="hold" nodeType="afterEffect">
                                  <p:stCondLst>
                                    <p:cond delay="0"/>
                                  </p:stCondLst>
                                  <p:childTnLst>
                                    <p:set>
                                      <p:cBhvr>
                                        <p:cTn id="35" dur="1" fill="hold">
                                          <p:stCondLst>
                                            <p:cond delay="0"/>
                                          </p:stCondLst>
                                        </p:cTn>
                                        <p:tgtEl>
                                          <p:spTgt spid="3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31"/>
                                        </p:tgtEl>
                                      </p:cBhvr>
                                    </p:animEffect>
                                    <p:set>
                                      <p:cBhvr>
                                        <p:cTn id="40" dur="1" fill="hold">
                                          <p:stCondLst>
                                            <p:cond delay="499"/>
                                          </p:stCondLst>
                                        </p:cTn>
                                        <p:tgtEl>
                                          <p:spTgt spid="31"/>
                                        </p:tgtEl>
                                        <p:attrNameLst>
                                          <p:attrName>style.visibility</p:attrName>
                                        </p:attrNameLst>
                                      </p:cBhvr>
                                      <p:to>
                                        <p:strVal val="hidden"/>
                                      </p:to>
                                    </p:se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fade">
                                      <p:cBhvr>
                                        <p:cTn id="44" dur="500"/>
                                        <p:tgtEl>
                                          <p:spTgt spid="4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43"/>
                                        </p:tgtEl>
                                      </p:cBhvr>
                                    </p:animEffect>
                                    <p:set>
                                      <p:cBhvr>
                                        <p:cTn id="49" dur="1" fill="hold">
                                          <p:stCondLst>
                                            <p:cond delay="499"/>
                                          </p:stCondLst>
                                        </p:cTn>
                                        <p:tgtEl>
                                          <p:spTgt spid="43"/>
                                        </p:tgtEl>
                                        <p:attrNameLst>
                                          <p:attrName>style.visibility</p:attrName>
                                        </p:attrNameLst>
                                      </p:cBhvr>
                                      <p:to>
                                        <p:strVal val="hidden"/>
                                      </p:to>
                                    </p:set>
                                  </p:childTnLst>
                                </p:cTn>
                              </p:par>
                              <p:par>
                                <p:cTn id="50" presetID="10" presetClass="entr" presetSubtype="0" fill="hold" nodeType="with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fade">
                                      <p:cBhvr>
                                        <p:cTn id="52" dur="500"/>
                                        <p:tgtEl>
                                          <p:spTgt spid="3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37"/>
                                        </p:tgtEl>
                                      </p:cBhvr>
                                    </p:animEffect>
                                    <p:set>
                                      <p:cBhvr>
                                        <p:cTn id="57" dur="1" fill="hold">
                                          <p:stCondLst>
                                            <p:cond delay="499"/>
                                          </p:stCondLst>
                                        </p:cTn>
                                        <p:tgtEl>
                                          <p:spTgt spid="37"/>
                                        </p:tgtEl>
                                        <p:attrNameLst>
                                          <p:attrName>style.visibility</p:attrName>
                                        </p:attrNameLst>
                                      </p:cBhvr>
                                      <p:to>
                                        <p:strVal val="hidden"/>
                                      </p:to>
                                    </p:set>
                                  </p:childTnLst>
                                </p:cTn>
                              </p:par>
                            </p:childTnLst>
                          </p:cTn>
                        </p:par>
                        <p:par>
                          <p:cTn id="58" fill="hold">
                            <p:stCondLst>
                              <p:cond delay="500"/>
                            </p:stCondLst>
                            <p:childTnLst>
                              <p:par>
                                <p:cTn id="59" presetID="1" presetClass="entr" presetSubtype="0" fill="hold" nodeType="after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childTnLst>
                          </p:cTn>
                        </p:par>
                        <p:par>
                          <p:cTn id="61" fill="hold">
                            <p:stCondLst>
                              <p:cond delay="500"/>
                            </p:stCondLst>
                            <p:childTnLst>
                              <p:par>
                                <p:cTn id="62" presetID="10" presetClass="exit" presetSubtype="0" fill="hold" nodeType="afterEffect">
                                  <p:stCondLst>
                                    <p:cond delay="0"/>
                                  </p:stCondLst>
                                  <p:childTnLst>
                                    <p:animEffect transition="out" filter="fade">
                                      <p:cBhvr>
                                        <p:cTn id="63" dur="500"/>
                                        <p:tgtEl>
                                          <p:spTgt spid="40"/>
                                        </p:tgtEl>
                                      </p:cBhvr>
                                    </p:animEffect>
                                    <p:set>
                                      <p:cBhvr>
                                        <p:cTn id="64" dur="1" fill="hold">
                                          <p:stCondLst>
                                            <p:cond delay="499"/>
                                          </p:stCondLst>
                                        </p:cTn>
                                        <p:tgtEl>
                                          <p:spTgt spid="40"/>
                                        </p:tgtEl>
                                        <p:attrNameLst>
                                          <p:attrName>style.visibility</p:attrName>
                                        </p:attrNameLst>
                                      </p:cBhvr>
                                      <p:to>
                                        <p:strVal val="hidden"/>
                                      </p:to>
                                    </p:set>
                                  </p:childTnLst>
                                </p:cTn>
                              </p:par>
                            </p:childTnLst>
                          </p:cTn>
                        </p:par>
                        <p:par>
                          <p:cTn id="65" fill="hold">
                            <p:stCondLst>
                              <p:cond delay="1000"/>
                            </p:stCondLst>
                            <p:childTnLst>
                              <p:par>
                                <p:cTn id="66" presetID="1" presetClass="entr" presetSubtype="0" fill="hold" nodeType="afterEffect">
                                  <p:stCondLst>
                                    <p:cond delay="0"/>
                                  </p:stCondLst>
                                  <p:childTnLst>
                                    <p:set>
                                      <p:cBhvr>
                                        <p:cTn id="67" dur="1" fill="hold">
                                          <p:stCondLst>
                                            <p:cond delay="0"/>
                                          </p:stCondLst>
                                        </p:cTn>
                                        <p:tgtEl>
                                          <p:spTgt spid="38"/>
                                        </p:tgtEl>
                                        <p:attrNameLst>
                                          <p:attrName>style.visibility</p:attrName>
                                        </p:attrNameLst>
                                      </p:cBhvr>
                                      <p:to>
                                        <p:strVal val="visible"/>
                                      </p:to>
                                    </p:set>
                                  </p:childTnLst>
                                </p:cTn>
                              </p:par>
                            </p:childTnLst>
                          </p:cTn>
                        </p:par>
                        <p:par>
                          <p:cTn id="68" fill="hold">
                            <p:stCondLst>
                              <p:cond delay="1000"/>
                            </p:stCondLst>
                            <p:childTnLst>
                              <p:par>
                                <p:cTn id="69" presetID="42" presetClass="path" presetSubtype="0" accel="50000" decel="50000" fill="hold" nodeType="afterEffect">
                                  <p:stCondLst>
                                    <p:cond delay="0"/>
                                  </p:stCondLst>
                                  <p:childTnLst>
                                    <p:animMotion origin="layout" path="M -0.00052 -0.00162 L -0.20287 0.23912 " pathEditMode="relative" rAng="0" ptsTypes="AA">
                                      <p:cBhvr>
                                        <p:cTn id="70" dur="2000" fill="hold"/>
                                        <p:tgtEl>
                                          <p:spTgt spid="38"/>
                                        </p:tgtEl>
                                        <p:attrNameLst>
                                          <p:attrName>ppt_x</p:attrName>
                                          <p:attrName>ppt_y</p:attrName>
                                        </p:attrNameLst>
                                      </p:cBhvr>
                                      <p:rCtr x="-10117" y="12037"/>
                                    </p:animMotion>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nodeType="clickEffect">
                                  <p:stCondLst>
                                    <p:cond delay="0"/>
                                  </p:stCondLst>
                                  <p:childTnLst>
                                    <p:animEffect transition="out" filter="fade">
                                      <p:cBhvr>
                                        <p:cTn id="74" dur="500"/>
                                        <p:tgtEl>
                                          <p:spTgt spid="38"/>
                                        </p:tgtEl>
                                      </p:cBhvr>
                                    </p:animEffect>
                                    <p:set>
                                      <p:cBhvr>
                                        <p:cTn id="75" dur="1" fill="hold">
                                          <p:stCondLst>
                                            <p:cond delay="499"/>
                                          </p:stCondLst>
                                        </p:cTn>
                                        <p:tgtEl>
                                          <p:spTgt spid="38"/>
                                        </p:tgtEl>
                                        <p:attrNameLst>
                                          <p:attrName>style.visibility</p:attrName>
                                        </p:attrNameLst>
                                      </p:cBhvr>
                                      <p:to>
                                        <p:strVal val="hidden"/>
                                      </p:to>
                                    </p:set>
                                  </p:childTnLst>
                                </p:cTn>
                              </p:par>
                            </p:childTnLst>
                          </p:cTn>
                        </p:par>
                        <p:par>
                          <p:cTn id="76" fill="hold">
                            <p:stCondLst>
                              <p:cond delay="500"/>
                            </p:stCondLst>
                            <p:childTnLst>
                              <p:par>
                                <p:cTn id="77" presetID="1" presetClass="entr" presetSubtype="0" fill="hold" nodeType="afterEffect">
                                  <p:stCondLst>
                                    <p:cond delay="0"/>
                                  </p:stCondLst>
                                  <p:childTnLst>
                                    <p:set>
                                      <p:cBhvr>
                                        <p:cTn id="78" dur="1" fill="hold">
                                          <p:stCondLst>
                                            <p:cond delay="0"/>
                                          </p:stCondLst>
                                        </p:cTn>
                                        <p:tgtEl>
                                          <p:spTgt spid="41"/>
                                        </p:tgtEl>
                                        <p:attrNameLst>
                                          <p:attrName>style.visibility</p:attrName>
                                        </p:attrNameLst>
                                      </p:cBhvr>
                                      <p:to>
                                        <p:strVal val="visible"/>
                                      </p:to>
                                    </p:set>
                                  </p:childTnLst>
                                </p:cTn>
                              </p:par>
                            </p:childTnLst>
                          </p:cTn>
                        </p:par>
                        <p:par>
                          <p:cTn id="79" fill="hold">
                            <p:stCondLst>
                              <p:cond delay="500"/>
                            </p:stCondLst>
                            <p:childTnLst>
                              <p:par>
                                <p:cTn id="80" presetID="10" presetClass="exit" presetSubtype="0" fill="hold" nodeType="afterEffect">
                                  <p:stCondLst>
                                    <p:cond delay="0"/>
                                  </p:stCondLst>
                                  <p:childTnLst>
                                    <p:animEffect transition="out" filter="fade">
                                      <p:cBhvr>
                                        <p:cTn id="81" dur="500"/>
                                        <p:tgtEl>
                                          <p:spTgt spid="41"/>
                                        </p:tgtEl>
                                      </p:cBhvr>
                                    </p:animEffect>
                                    <p:set>
                                      <p:cBhvr>
                                        <p:cTn id="82" dur="1" fill="hold">
                                          <p:stCondLst>
                                            <p:cond delay="499"/>
                                          </p:stCondLst>
                                        </p:cTn>
                                        <p:tgtEl>
                                          <p:spTgt spid="41"/>
                                        </p:tgtEl>
                                        <p:attrNameLst>
                                          <p:attrName>style.visibility</p:attrName>
                                        </p:attrNameLst>
                                      </p:cBhvr>
                                      <p:to>
                                        <p:strVal val="hidden"/>
                                      </p:to>
                                    </p:set>
                                  </p:childTnLst>
                                </p:cTn>
                              </p:par>
                            </p:childTnLst>
                          </p:cTn>
                        </p:par>
                        <p:par>
                          <p:cTn id="83" fill="hold">
                            <p:stCondLst>
                              <p:cond delay="1000"/>
                            </p:stCondLst>
                            <p:childTnLst>
                              <p:par>
                                <p:cTn id="84" presetID="10" presetClass="entr" presetSubtype="0" fill="hold" nodeType="afterEffect">
                                  <p:stCondLst>
                                    <p:cond delay="0"/>
                                  </p:stCondLst>
                                  <p:childTnLst>
                                    <p:set>
                                      <p:cBhvr>
                                        <p:cTn id="85" dur="1" fill="hold">
                                          <p:stCondLst>
                                            <p:cond delay="0"/>
                                          </p:stCondLst>
                                        </p:cTn>
                                        <p:tgtEl>
                                          <p:spTgt spid="3"/>
                                        </p:tgtEl>
                                        <p:attrNameLst>
                                          <p:attrName>style.visibility</p:attrName>
                                        </p:attrNameLst>
                                      </p:cBhvr>
                                      <p:to>
                                        <p:strVal val="visible"/>
                                      </p:to>
                                    </p:set>
                                    <p:animEffect transition="in" filter="fade">
                                      <p:cBhvr>
                                        <p:cTn id="86" dur="500"/>
                                        <p:tgtEl>
                                          <p:spTgt spid="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xit" presetSubtype="0" fill="hold" nodeType="clickEffect">
                                  <p:stCondLst>
                                    <p:cond delay="0"/>
                                  </p:stCondLst>
                                  <p:childTnLst>
                                    <p:animEffect transition="out" filter="fade">
                                      <p:cBhvr>
                                        <p:cTn id="90" dur="500"/>
                                        <p:tgtEl>
                                          <p:spTgt spid="3"/>
                                        </p:tgtEl>
                                      </p:cBhvr>
                                    </p:animEffect>
                                    <p:set>
                                      <p:cBhvr>
                                        <p:cTn id="91" dur="1" fill="hold">
                                          <p:stCondLst>
                                            <p:cond delay="499"/>
                                          </p:stCondLst>
                                        </p:cTn>
                                        <p:tgtEl>
                                          <p:spTgt spid="3"/>
                                        </p:tgtEl>
                                        <p:attrNameLst>
                                          <p:attrName>style.visibility</p:attrName>
                                        </p:attrNameLst>
                                      </p:cBhvr>
                                      <p:to>
                                        <p:strVal val="hidden"/>
                                      </p:to>
                                    </p:set>
                                  </p:childTnLst>
                                </p:cTn>
                              </p:par>
                            </p:childTnLst>
                          </p:cTn>
                        </p:par>
                        <p:par>
                          <p:cTn id="92" fill="hold">
                            <p:stCondLst>
                              <p:cond delay="500"/>
                            </p:stCondLst>
                            <p:childTnLst>
                              <p:par>
                                <p:cTn id="93" presetID="10" presetClass="entr" presetSubtype="0" fill="hold" nodeType="afterEffect">
                                  <p:stCondLst>
                                    <p:cond delay="0"/>
                                  </p:stCondLst>
                                  <p:childTnLst>
                                    <p:set>
                                      <p:cBhvr>
                                        <p:cTn id="94" dur="1" fill="hold">
                                          <p:stCondLst>
                                            <p:cond delay="0"/>
                                          </p:stCondLst>
                                        </p:cTn>
                                        <p:tgtEl>
                                          <p:spTgt spid="55"/>
                                        </p:tgtEl>
                                        <p:attrNameLst>
                                          <p:attrName>style.visibility</p:attrName>
                                        </p:attrNameLst>
                                      </p:cBhvr>
                                      <p:to>
                                        <p:strVal val="visible"/>
                                      </p:to>
                                    </p:set>
                                    <p:animEffect transition="in" filter="fade">
                                      <p:cBhvr>
                                        <p:cTn id="95" dur="500"/>
                                        <p:tgtEl>
                                          <p:spTgt spid="55"/>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xit" presetSubtype="0" fill="hold" nodeType="clickEffect">
                                  <p:stCondLst>
                                    <p:cond delay="0"/>
                                  </p:stCondLst>
                                  <p:childTnLst>
                                    <p:animEffect transition="out" filter="fade">
                                      <p:cBhvr>
                                        <p:cTn id="99" dur="500"/>
                                        <p:tgtEl>
                                          <p:spTgt spid="55"/>
                                        </p:tgtEl>
                                      </p:cBhvr>
                                    </p:animEffect>
                                    <p:set>
                                      <p:cBhvr>
                                        <p:cTn id="100" dur="1" fill="hold">
                                          <p:stCondLst>
                                            <p:cond delay="499"/>
                                          </p:stCondLst>
                                        </p:cTn>
                                        <p:tgtEl>
                                          <p:spTgt spid="55"/>
                                        </p:tgtEl>
                                        <p:attrNameLst>
                                          <p:attrName>style.visibility</p:attrName>
                                        </p:attrNameLst>
                                      </p:cBhvr>
                                      <p:to>
                                        <p:strVal val="hidden"/>
                                      </p:to>
                                    </p:set>
                                  </p:childTnLst>
                                </p:cTn>
                              </p:par>
                            </p:childTnLst>
                          </p:cTn>
                        </p:par>
                        <p:par>
                          <p:cTn id="101" fill="hold">
                            <p:stCondLst>
                              <p:cond delay="500"/>
                            </p:stCondLst>
                            <p:childTnLst>
                              <p:par>
                                <p:cTn id="102" presetID="1" presetClass="entr" presetSubtype="0" fill="hold" nodeType="afterEffect">
                                  <p:stCondLst>
                                    <p:cond delay="0"/>
                                  </p:stCondLst>
                                  <p:childTnLst>
                                    <p:set>
                                      <p:cBhvr>
                                        <p:cTn id="103" dur="1" fill="hold">
                                          <p:stCondLst>
                                            <p:cond delay="0"/>
                                          </p:stCondLst>
                                        </p:cTn>
                                        <p:tgtEl>
                                          <p:spTgt spid="35"/>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0" presetClass="exit" presetSubtype="0" fill="hold" nodeType="clickEffect">
                                  <p:stCondLst>
                                    <p:cond delay="0"/>
                                  </p:stCondLst>
                                  <p:childTnLst>
                                    <p:animEffect transition="out" filter="fade">
                                      <p:cBhvr>
                                        <p:cTn id="107" dur="500"/>
                                        <p:tgtEl>
                                          <p:spTgt spid="35"/>
                                        </p:tgtEl>
                                      </p:cBhvr>
                                    </p:animEffect>
                                    <p:set>
                                      <p:cBhvr>
                                        <p:cTn id="108" dur="1" fill="hold">
                                          <p:stCondLst>
                                            <p:cond delay="499"/>
                                          </p:stCondLst>
                                        </p:cTn>
                                        <p:tgtEl>
                                          <p:spTgt spid="35"/>
                                        </p:tgtEl>
                                        <p:attrNameLst>
                                          <p:attrName>style.visibility</p:attrName>
                                        </p:attrNameLst>
                                      </p:cBhvr>
                                      <p:to>
                                        <p:strVal val="hidden"/>
                                      </p:to>
                                    </p:set>
                                  </p:childTnLst>
                                </p:cTn>
                              </p:par>
                            </p:childTnLst>
                          </p:cTn>
                        </p:par>
                        <p:par>
                          <p:cTn id="109" fill="hold">
                            <p:stCondLst>
                              <p:cond delay="500"/>
                            </p:stCondLst>
                            <p:childTnLst>
                              <p:par>
                                <p:cTn id="110" presetID="10" presetClass="entr" presetSubtype="0" fill="hold" nodeType="afterEffect">
                                  <p:stCondLst>
                                    <p:cond delay="0"/>
                                  </p:stCondLst>
                                  <p:childTnLst>
                                    <p:set>
                                      <p:cBhvr>
                                        <p:cTn id="111" dur="1" fill="hold">
                                          <p:stCondLst>
                                            <p:cond delay="0"/>
                                          </p:stCondLst>
                                        </p:cTn>
                                        <p:tgtEl>
                                          <p:spTgt spid="49"/>
                                        </p:tgtEl>
                                        <p:attrNameLst>
                                          <p:attrName>style.visibility</p:attrName>
                                        </p:attrNameLst>
                                      </p:cBhvr>
                                      <p:to>
                                        <p:strVal val="visible"/>
                                      </p:to>
                                    </p:set>
                                    <p:animEffect transition="in" filter="fade">
                                      <p:cBhvr>
                                        <p:cTn id="112" dur="500"/>
                                        <p:tgtEl>
                                          <p:spTgt spid="49"/>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xit" presetSubtype="0" fill="hold" nodeType="clickEffect">
                                  <p:stCondLst>
                                    <p:cond delay="0"/>
                                  </p:stCondLst>
                                  <p:childTnLst>
                                    <p:animEffect transition="out" filter="fade">
                                      <p:cBhvr>
                                        <p:cTn id="116" dur="500"/>
                                        <p:tgtEl>
                                          <p:spTgt spid="49"/>
                                        </p:tgtEl>
                                      </p:cBhvr>
                                    </p:animEffect>
                                    <p:set>
                                      <p:cBhvr>
                                        <p:cTn id="117" dur="1" fill="hold">
                                          <p:stCondLst>
                                            <p:cond delay="499"/>
                                          </p:stCondLst>
                                        </p:cTn>
                                        <p:tgtEl>
                                          <p:spTgt spid="49"/>
                                        </p:tgtEl>
                                        <p:attrNameLst>
                                          <p:attrName>style.visibility</p:attrName>
                                        </p:attrNameLst>
                                      </p:cBhvr>
                                      <p:to>
                                        <p:strVal val="hidden"/>
                                      </p:to>
                                    </p:set>
                                  </p:childTnLst>
                                </p:cTn>
                              </p:par>
                            </p:childTnLst>
                          </p:cTn>
                        </p:par>
                        <p:par>
                          <p:cTn id="118" fill="hold">
                            <p:stCondLst>
                              <p:cond delay="500"/>
                            </p:stCondLst>
                            <p:childTnLst>
                              <p:par>
                                <p:cTn id="119" presetID="10" presetClass="entr" presetSubtype="0" fill="hold" nodeType="afterEffect">
                                  <p:stCondLst>
                                    <p:cond delay="0"/>
                                  </p:stCondLst>
                                  <p:childTnLst>
                                    <p:set>
                                      <p:cBhvr>
                                        <p:cTn id="120" dur="1" fill="hold">
                                          <p:stCondLst>
                                            <p:cond delay="0"/>
                                          </p:stCondLst>
                                        </p:cTn>
                                        <p:tgtEl>
                                          <p:spTgt spid="5"/>
                                        </p:tgtEl>
                                        <p:attrNameLst>
                                          <p:attrName>style.visibility</p:attrName>
                                        </p:attrNameLst>
                                      </p:cBhvr>
                                      <p:to>
                                        <p:strVal val="visible"/>
                                      </p:to>
                                    </p:set>
                                    <p:animEffect transition="in" filter="fade">
                                      <p:cBhvr>
                                        <p:cTn id="121" dur="500"/>
                                        <p:tgtEl>
                                          <p:spTgt spid="5"/>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xit" presetSubtype="0" fill="hold" nodeType="clickEffect">
                                  <p:stCondLst>
                                    <p:cond delay="0"/>
                                  </p:stCondLst>
                                  <p:childTnLst>
                                    <p:animEffect transition="out" filter="fade">
                                      <p:cBhvr>
                                        <p:cTn id="125" dur="500"/>
                                        <p:tgtEl>
                                          <p:spTgt spid="5"/>
                                        </p:tgtEl>
                                      </p:cBhvr>
                                    </p:animEffect>
                                    <p:set>
                                      <p:cBhvr>
                                        <p:cTn id="126" dur="1" fill="hold">
                                          <p:stCondLst>
                                            <p:cond delay="499"/>
                                          </p:stCondLst>
                                        </p:cTn>
                                        <p:tgtEl>
                                          <p:spTgt spid="5"/>
                                        </p:tgtEl>
                                        <p:attrNameLst>
                                          <p:attrName>style.visibility</p:attrName>
                                        </p:attrNameLst>
                                      </p:cBhvr>
                                      <p:to>
                                        <p:strVal val="hidden"/>
                                      </p:to>
                                    </p:set>
                                  </p:childTnLst>
                                </p:cTn>
                              </p:par>
                            </p:childTnLst>
                          </p:cTn>
                        </p:par>
                        <p:par>
                          <p:cTn id="127" fill="hold">
                            <p:stCondLst>
                              <p:cond delay="500"/>
                            </p:stCondLst>
                            <p:childTnLst>
                              <p:par>
                                <p:cTn id="128" presetID="10" presetClass="entr" presetSubtype="0" fill="hold" nodeType="afterEffect">
                                  <p:stCondLst>
                                    <p:cond delay="0"/>
                                  </p:stCondLst>
                                  <p:childTnLst>
                                    <p:set>
                                      <p:cBhvr>
                                        <p:cTn id="129" dur="1" fill="hold">
                                          <p:stCondLst>
                                            <p:cond delay="0"/>
                                          </p:stCondLst>
                                        </p:cTn>
                                        <p:tgtEl>
                                          <p:spTgt spid="52"/>
                                        </p:tgtEl>
                                        <p:attrNameLst>
                                          <p:attrName>style.visibility</p:attrName>
                                        </p:attrNameLst>
                                      </p:cBhvr>
                                      <p:to>
                                        <p:strVal val="visible"/>
                                      </p:to>
                                    </p:set>
                                    <p:animEffect transition="in" filter="fade">
                                      <p:cBhvr>
                                        <p:cTn id="130" dur="500"/>
                                        <p:tgtEl>
                                          <p:spTgt spid="52"/>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xit" presetSubtype="0" fill="hold" nodeType="clickEffect">
                                  <p:stCondLst>
                                    <p:cond delay="0"/>
                                  </p:stCondLst>
                                  <p:childTnLst>
                                    <p:animEffect transition="out" filter="fade">
                                      <p:cBhvr>
                                        <p:cTn id="134" dur="500"/>
                                        <p:tgtEl>
                                          <p:spTgt spid="52"/>
                                        </p:tgtEl>
                                      </p:cBhvr>
                                    </p:animEffect>
                                    <p:set>
                                      <p:cBhvr>
                                        <p:cTn id="135" dur="1" fill="hold">
                                          <p:stCondLst>
                                            <p:cond delay="499"/>
                                          </p:stCondLst>
                                        </p:cTn>
                                        <p:tgtEl>
                                          <p:spTgt spid="52"/>
                                        </p:tgtEl>
                                        <p:attrNameLst>
                                          <p:attrName>style.visibility</p:attrName>
                                        </p:attrNameLst>
                                      </p:cBhvr>
                                      <p:to>
                                        <p:strVal val="hidden"/>
                                      </p:to>
                                    </p:set>
                                  </p:childTnLst>
                                </p:cTn>
                              </p:par>
                            </p:childTnLst>
                          </p:cTn>
                        </p:par>
                        <p:par>
                          <p:cTn id="136" fill="hold">
                            <p:stCondLst>
                              <p:cond delay="500"/>
                            </p:stCondLst>
                            <p:childTnLst>
                              <p:par>
                                <p:cTn id="137" presetID="10" presetClass="entr" presetSubtype="0" fill="hold" nodeType="afterEffect">
                                  <p:stCondLst>
                                    <p:cond delay="0"/>
                                  </p:stCondLst>
                                  <p:childTnLst>
                                    <p:set>
                                      <p:cBhvr>
                                        <p:cTn id="138" dur="1" fill="hold">
                                          <p:stCondLst>
                                            <p:cond delay="0"/>
                                          </p:stCondLst>
                                        </p:cTn>
                                        <p:tgtEl>
                                          <p:spTgt spid="4"/>
                                        </p:tgtEl>
                                        <p:attrNameLst>
                                          <p:attrName>style.visibility</p:attrName>
                                        </p:attrNameLst>
                                      </p:cBhvr>
                                      <p:to>
                                        <p:strVal val="visible"/>
                                      </p:to>
                                    </p:set>
                                    <p:animEffect transition="in" filter="fade">
                                      <p:cBhvr>
                                        <p:cTn id="139" dur="500"/>
                                        <p:tgtEl>
                                          <p:spTgt spid="4"/>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xit" presetSubtype="0" fill="hold" nodeType="clickEffect">
                                  <p:stCondLst>
                                    <p:cond delay="0"/>
                                  </p:stCondLst>
                                  <p:childTnLst>
                                    <p:animEffect transition="out" filter="fade">
                                      <p:cBhvr>
                                        <p:cTn id="143" dur="500"/>
                                        <p:tgtEl>
                                          <p:spTgt spid="4"/>
                                        </p:tgtEl>
                                      </p:cBhvr>
                                    </p:animEffect>
                                    <p:set>
                                      <p:cBhvr>
                                        <p:cTn id="144" dur="1" fill="hold">
                                          <p:stCondLst>
                                            <p:cond delay="499"/>
                                          </p:stCondLst>
                                        </p:cTn>
                                        <p:tgtEl>
                                          <p:spTgt spid="4"/>
                                        </p:tgtEl>
                                        <p:attrNameLst>
                                          <p:attrName>style.visibility</p:attrName>
                                        </p:attrNameLst>
                                      </p:cBhvr>
                                      <p:to>
                                        <p:strVal val="hidden"/>
                                      </p:to>
                                    </p:set>
                                  </p:childTnLst>
                                </p:cTn>
                              </p:par>
                            </p:childTnLst>
                          </p:cTn>
                        </p:par>
                        <p:par>
                          <p:cTn id="145" fill="hold">
                            <p:stCondLst>
                              <p:cond delay="500"/>
                            </p:stCondLst>
                            <p:childTnLst>
                              <p:par>
                                <p:cTn id="146" presetID="1" presetClass="entr" presetSubtype="0" fill="hold" nodeType="afterEffect">
                                  <p:stCondLst>
                                    <p:cond delay="0"/>
                                  </p:stCondLst>
                                  <p:childTnLst>
                                    <p:set>
                                      <p:cBhvr>
                                        <p:cTn id="147" dur="1" fill="hold">
                                          <p:stCondLst>
                                            <p:cond delay="0"/>
                                          </p:stCondLst>
                                        </p:cTn>
                                        <p:tgtEl>
                                          <p:spTgt spid="41"/>
                                        </p:tgtEl>
                                        <p:attrNameLst>
                                          <p:attrName>style.visibility</p:attrName>
                                        </p:attrNameLst>
                                      </p:cBhvr>
                                      <p:to>
                                        <p:strVal val="visible"/>
                                      </p:to>
                                    </p:set>
                                  </p:childTnLst>
                                </p:cTn>
                              </p:par>
                            </p:childTnLst>
                          </p:cTn>
                        </p:par>
                        <p:par>
                          <p:cTn id="148" fill="hold">
                            <p:stCondLst>
                              <p:cond delay="500"/>
                            </p:stCondLst>
                            <p:childTnLst>
                              <p:par>
                                <p:cTn id="149" presetID="10" presetClass="exit" presetSubtype="0" fill="hold" nodeType="afterEffect">
                                  <p:stCondLst>
                                    <p:cond delay="0"/>
                                  </p:stCondLst>
                                  <p:childTnLst>
                                    <p:animEffect transition="out" filter="fade">
                                      <p:cBhvr>
                                        <p:cTn id="150" dur="500"/>
                                        <p:tgtEl>
                                          <p:spTgt spid="41"/>
                                        </p:tgtEl>
                                      </p:cBhvr>
                                    </p:animEffect>
                                    <p:set>
                                      <p:cBhvr>
                                        <p:cTn id="151" dur="1" fill="hold">
                                          <p:stCondLst>
                                            <p:cond delay="499"/>
                                          </p:stCondLst>
                                        </p:cTn>
                                        <p:tgtEl>
                                          <p:spTgt spid="41"/>
                                        </p:tgtEl>
                                        <p:attrNameLst>
                                          <p:attrName>style.visibility</p:attrName>
                                        </p:attrNameLst>
                                      </p:cBhvr>
                                      <p:to>
                                        <p:strVal val="hidden"/>
                                      </p:to>
                                    </p:set>
                                  </p:childTnLst>
                                </p:cTn>
                              </p:par>
                            </p:childTnLst>
                          </p:cTn>
                        </p:par>
                        <p:par>
                          <p:cTn id="152" fill="hold">
                            <p:stCondLst>
                              <p:cond delay="1000"/>
                            </p:stCondLst>
                            <p:childTnLst>
                              <p:par>
                                <p:cTn id="153" presetID="1" presetClass="entr" presetSubtype="0" fill="hold" nodeType="afterEffect">
                                  <p:stCondLst>
                                    <p:cond delay="0"/>
                                  </p:stCondLst>
                                  <p:childTnLst>
                                    <p:set>
                                      <p:cBhvr>
                                        <p:cTn id="154" dur="1" fill="hold">
                                          <p:stCondLst>
                                            <p:cond delay="0"/>
                                          </p:stCondLst>
                                        </p:cTn>
                                        <p:tgtEl>
                                          <p:spTgt spid="38"/>
                                        </p:tgtEl>
                                        <p:attrNameLst>
                                          <p:attrName>style.visibility</p:attrName>
                                        </p:attrNameLst>
                                      </p:cBhvr>
                                      <p:to>
                                        <p:strVal val="visible"/>
                                      </p:to>
                                    </p:set>
                                  </p:childTnLst>
                                </p:cTn>
                              </p:par>
                            </p:childTnLst>
                          </p:cTn>
                        </p:par>
                        <p:par>
                          <p:cTn id="155" fill="hold">
                            <p:stCondLst>
                              <p:cond delay="1000"/>
                            </p:stCondLst>
                            <p:childTnLst>
                              <p:par>
                                <p:cTn id="156" presetID="42" presetClass="path" presetSubtype="0" accel="50000" decel="50000" fill="hold" nodeType="afterEffect">
                                  <p:stCondLst>
                                    <p:cond delay="0"/>
                                  </p:stCondLst>
                                  <p:childTnLst>
                                    <p:animMotion origin="layout" path="M -0.20287 0.23912 L -0.47318 -0.01158 " pathEditMode="relative" rAng="0" ptsTypes="AA">
                                      <p:cBhvr>
                                        <p:cTn id="157" dur="2000" fill="hold"/>
                                        <p:tgtEl>
                                          <p:spTgt spid="38"/>
                                        </p:tgtEl>
                                        <p:attrNameLst>
                                          <p:attrName>ppt_x</p:attrName>
                                          <p:attrName>ppt_y</p:attrName>
                                        </p:attrNameLst>
                                      </p:cBhvr>
                                      <p:rCtr x="-13802" y="-12338"/>
                                    </p:animMotion>
                                  </p:childTnLst>
                                </p:cTn>
                              </p:par>
                            </p:childTnLst>
                          </p:cTn>
                        </p:par>
                      </p:childTnLst>
                    </p:cTn>
                  </p:par>
                  <p:par>
                    <p:cTn id="158" fill="hold">
                      <p:stCondLst>
                        <p:cond delay="indefinite"/>
                      </p:stCondLst>
                      <p:childTnLst>
                        <p:par>
                          <p:cTn id="159" fill="hold">
                            <p:stCondLst>
                              <p:cond delay="0"/>
                            </p:stCondLst>
                            <p:childTnLst>
                              <p:par>
                                <p:cTn id="160" presetID="10" presetClass="exit" presetSubtype="0" fill="hold" nodeType="clickEffect">
                                  <p:stCondLst>
                                    <p:cond delay="0"/>
                                  </p:stCondLst>
                                  <p:childTnLst>
                                    <p:animEffect transition="out" filter="fade">
                                      <p:cBhvr>
                                        <p:cTn id="161" dur="500"/>
                                        <p:tgtEl>
                                          <p:spTgt spid="38"/>
                                        </p:tgtEl>
                                      </p:cBhvr>
                                    </p:animEffect>
                                    <p:set>
                                      <p:cBhvr>
                                        <p:cTn id="162" dur="1" fill="hold">
                                          <p:stCondLst>
                                            <p:cond delay="499"/>
                                          </p:stCondLst>
                                        </p:cTn>
                                        <p:tgtEl>
                                          <p:spTgt spid="38"/>
                                        </p:tgtEl>
                                        <p:attrNameLst>
                                          <p:attrName>style.visibility</p:attrName>
                                        </p:attrNameLst>
                                      </p:cBhvr>
                                      <p:to>
                                        <p:strVal val="hidden"/>
                                      </p:to>
                                    </p:set>
                                  </p:childTnLst>
                                </p:cTn>
                              </p:par>
                            </p:childTnLst>
                          </p:cTn>
                        </p:par>
                        <p:par>
                          <p:cTn id="163" fill="hold">
                            <p:stCondLst>
                              <p:cond delay="500"/>
                            </p:stCondLst>
                            <p:childTnLst>
                              <p:par>
                                <p:cTn id="164" presetID="1" presetClass="entr" presetSubtype="0" fill="hold" nodeType="afterEffect">
                                  <p:stCondLst>
                                    <p:cond delay="0"/>
                                  </p:stCondLst>
                                  <p:childTnLst>
                                    <p:set>
                                      <p:cBhvr>
                                        <p:cTn id="165" dur="1" fill="hold">
                                          <p:stCondLst>
                                            <p:cond delay="0"/>
                                          </p:stCondLst>
                                        </p:cTn>
                                        <p:tgtEl>
                                          <p:spTgt spid="42"/>
                                        </p:tgtEl>
                                        <p:attrNameLst>
                                          <p:attrName>style.visibility</p:attrName>
                                        </p:attrNameLst>
                                      </p:cBhvr>
                                      <p:to>
                                        <p:strVal val="visible"/>
                                      </p:to>
                                    </p:set>
                                  </p:childTnLst>
                                </p:cTn>
                              </p:par>
                            </p:childTnLst>
                          </p:cTn>
                        </p:par>
                        <p:par>
                          <p:cTn id="166" fill="hold">
                            <p:stCondLst>
                              <p:cond delay="500"/>
                            </p:stCondLst>
                            <p:childTnLst>
                              <p:par>
                                <p:cTn id="167" presetID="10" presetClass="exit" presetSubtype="0" fill="hold" nodeType="afterEffect">
                                  <p:stCondLst>
                                    <p:cond delay="0"/>
                                  </p:stCondLst>
                                  <p:childTnLst>
                                    <p:animEffect transition="out" filter="fade">
                                      <p:cBhvr>
                                        <p:cTn id="168" dur="500"/>
                                        <p:tgtEl>
                                          <p:spTgt spid="42"/>
                                        </p:tgtEl>
                                      </p:cBhvr>
                                    </p:animEffect>
                                    <p:set>
                                      <p:cBhvr>
                                        <p:cTn id="169" dur="1" fill="hold">
                                          <p:stCondLst>
                                            <p:cond delay="499"/>
                                          </p:stCondLst>
                                        </p:cTn>
                                        <p:tgtEl>
                                          <p:spTgt spid="42"/>
                                        </p:tgtEl>
                                        <p:attrNameLst>
                                          <p:attrName>style.visibility</p:attrName>
                                        </p:attrNameLst>
                                      </p:cBhvr>
                                      <p:to>
                                        <p:strVal val="hidden"/>
                                      </p:to>
                                    </p:set>
                                  </p:childTnLst>
                                </p:cTn>
                              </p:par>
                            </p:childTnLst>
                          </p:cTn>
                        </p:par>
                        <p:par>
                          <p:cTn id="170" fill="hold">
                            <p:stCondLst>
                              <p:cond delay="1000"/>
                            </p:stCondLst>
                            <p:childTnLst>
                              <p:par>
                                <p:cTn id="171" presetID="10" presetClass="entr" presetSubtype="0" fill="hold" nodeType="afterEffect">
                                  <p:stCondLst>
                                    <p:cond delay="0"/>
                                  </p:stCondLst>
                                  <p:childTnLst>
                                    <p:set>
                                      <p:cBhvr>
                                        <p:cTn id="172" dur="1" fill="hold">
                                          <p:stCondLst>
                                            <p:cond delay="0"/>
                                          </p:stCondLst>
                                        </p:cTn>
                                        <p:tgtEl>
                                          <p:spTgt spid="39"/>
                                        </p:tgtEl>
                                        <p:attrNameLst>
                                          <p:attrName>style.visibility</p:attrName>
                                        </p:attrNameLst>
                                      </p:cBhvr>
                                      <p:to>
                                        <p:strVal val="visible"/>
                                      </p:to>
                                    </p:set>
                                    <p:animEffect transition="in" filter="fade">
                                      <p:cBhvr>
                                        <p:cTn id="173" dur="500"/>
                                        <p:tgtEl>
                                          <p:spTgt spid="39"/>
                                        </p:tgtEl>
                                      </p:cBhvr>
                                    </p:animEffect>
                                  </p:childTnLst>
                                </p:cTn>
                              </p:par>
                            </p:childTnLst>
                          </p:cTn>
                        </p:par>
                      </p:childTnLst>
                    </p:cTn>
                  </p:par>
                  <p:par>
                    <p:cTn id="174" fill="hold">
                      <p:stCondLst>
                        <p:cond delay="indefinite"/>
                      </p:stCondLst>
                      <p:childTnLst>
                        <p:par>
                          <p:cTn id="175" fill="hold">
                            <p:stCondLst>
                              <p:cond delay="0"/>
                            </p:stCondLst>
                            <p:childTnLst>
                              <p:par>
                                <p:cTn id="176" presetID="10" presetClass="exit" presetSubtype="0" fill="hold" nodeType="clickEffect">
                                  <p:stCondLst>
                                    <p:cond delay="0"/>
                                  </p:stCondLst>
                                  <p:childTnLst>
                                    <p:animEffect transition="out" filter="fade">
                                      <p:cBhvr>
                                        <p:cTn id="177" dur="500"/>
                                        <p:tgtEl>
                                          <p:spTgt spid="39"/>
                                        </p:tgtEl>
                                      </p:cBhvr>
                                    </p:animEffect>
                                    <p:set>
                                      <p:cBhvr>
                                        <p:cTn id="178" dur="1" fill="hold">
                                          <p:stCondLst>
                                            <p:cond delay="499"/>
                                          </p:stCondLst>
                                        </p:cTn>
                                        <p:tgtEl>
                                          <p:spTgt spid="39"/>
                                        </p:tgtEl>
                                        <p:attrNameLst>
                                          <p:attrName>style.visibility</p:attrName>
                                        </p:attrNameLst>
                                      </p:cBhvr>
                                      <p:to>
                                        <p:strVal val="hidden"/>
                                      </p:to>
                                    </p:set>
                                  </p:childTnLst>
                                </p:cTn>
                              </p:par>
                            </p:childTnLst>
                          </p:cTn>
                        </p:par>
                        <p:par>
                          <p:cTn id="179" fill="hold">
                            <p:stCondLst>
                              <p:cond delay="500"/>
                            </p:stCondLst>
                            <p:childTnLst>
                              <p:par>
                                <p:cTn id="180" presetID="10" presetClass="entr" presetSubtype="0" fill="hold" nodeType="afterEffect">
                                  <p:stCondLst>
                                    <p:cond delay="0"/>
                                  </p:stCondLst>
                                  <p:childTnLst>
                                    <p:set>
                                      <p:cBhvr>
                                        <p:cTn id="181" dur="1" fill="hold">
                                          <p:stCondLst>
                                            <p:cond delay="0"/>
                                          </p:stCondLst>
                                        </p:cTn>
                                        <p:tgtEl>
                                          <p:spTgt spid="58"/>
                                        </p:tgtEl>
                                        <p:attrNameLst>
                                          <p:attrName>style.visibility</p:attrName>
                                        </p:attrNameLst>
                                      </p:cBhvr>
                                      <p:to>
                                        <p:strVal val="visible"/>
                                      </p:to>
                                    </p:set>
                                    <p:animEffect transition="in" filter="fade">
                                      <p:cBhvr>
                                        <p:cTn id="182" dur="500"/>
                                        <p:tgtEl>
                                          <p:spTgt spid="58"/>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xit" presetSubtype="0" fill="hold" nodeType="clickEffect">
                                  <p:stCondLst>
                                    <p:cond delay="0"/>
                                  </p:stCondLst>
                                  <p:childTnLst>
                                    <p:animEffect transition="out" filter="fade">
                                      <p:cBhvr>
                                        <p:cTn id="186" dur="500"/>
                                        <p:tgtEl>
                                          <p:spTgt spid="58"/>
                                        </p:tgtEl>
                                      </p:cBhvr>
                                    </p:animEffect>
                                    <p:set>
                                      <p:cBhvr>
                                        <p:cTn id="187" dur="1" fill="hold">
                                          <p:stCondLst>
                                            <p:cond delay="499"/>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4" grpId="2"/>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09F4B0C-BDD2-4C93-8561-236D8FF81A9D}"/>
              </a:ext>
            </a:extLst>
          </p:cNvPr>
          <p:cNvSpPr>
            <a:spLocks noGrp="1"/>
          </p:cNvSpPr>
          <p:nvPr>
            <p:ph type="title"/>
          </p:nvPr>
        </p:nvSpPr>
        <p:spPr/>
        <p:txBody>
          <a:bodyPr>
            <a:normAutofit/>
          </a:bodyPr>
          <a:lstStyle/>
          <a:p>
            <a:pPr rtl="0"/>
            <a:r>
              <a:rPr lang="en-US" sz="4800" dirty="0"/>
              <a:t>Presentation Layout</a:t>
            </a:r>
            <a:endParaRPr lang="he-IL" sz="4800" dirty="0"/>
          </a:p>
        </p:txBody>
      </p:sp>
      <p:grpSp>
        <p:nvGrpSpPr>
          <p:cNvPr id="8" name="Group 7"/>
          <p:cNvGrpSpPr/>
          <p:nvPr/>
        </p:nvGrpSpPr>
        <p:grpSpPr>
          <a:xfrm>
            <a:off x="775650" y="2028722"/>
            <a:ext cx="1239145" cy="867361"/>
            <a:chOff x="1133913" y="30355"/>
            <a:chExt cx="1239145" cy="867361"/>
          </a:xfrm>
          <a:scene3d>
            <a:camera prst="orthographicFront">
              <a:rot lat="0" lon="0" rev="0"/>
            </a:camera>
            <a:lightRig rig="contrasting" dir="t">
              <a:rot lat="0" lon="0" rev="1200000"/>
            </a:lightRig>
          </a:scene3d>
        </p:grpSpPr>
        <p:sp>
          <p:nvSpPr>
            <p:cNvPr id="9" name="Rounded Rectangle 8"/>
            <p:cNvSpPr/>
            <p:nvPr/>
          </p:nvSpPr>
          <p:spPr>
            <a:xfrm>
              <a:off x="1133913" y="30355"/>
              <a:ext cx="1239145" cy="867361"/>
            </a:xfrm>
            <a:prstGeom prst="roundRect">
              <a:avLst>
                <a:gd name="adj" fmla="val 16670"/>
              </a:avLst>
            </a:prstGeom>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0" name="Rounded Rectangle 4"/>
            <p:cNvSpPr txBox="1"/>
            <p:nvPr/>
          </p:nvSpPr>
          <p:spPr>
            <a:xfrm>
              <a:off x="1133913" y="72704"/>
              <a:ext cx="1239145" cy="78266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b="1" kern="1200" dirty="0">
                  <a:solidFill>
                    <a:srgbClr val="38134D"/>
                  </a:solidFill>
                </a:rPr>
                <a:t>Motivation</a:t>
              </a:r>
            </a:p>
          </p:txBody>
        </p:sp>
      </p:grpSp>
      <p:grpSp>
        <p:nvGrpSpPr>
          <p:cNvPr id="11" name="Group 10"/>
          <p:cNvGrpSpPr/>
          <p:nvPr/>
        </p:nvGrpSpPr>
        <p:grpSpPr>
          <a:xfrm>
            <a:off x="2575904" y="2028722"/>
            <a:ext cx="1239145" cy="867361"/>
            <a:chOff x="1133913" y="30355"/>
            <a:chExt cx="1239145" cy="867361"/>
          </a:xfrm>
          <a:scene3d>
            <a:camera prst="orthographicFront">
              <a:rot lat="0" lon="0" rev="0"/>
            </a:camera>
            <a:lightRig rig="contrasting" dir="t">
              <a:rot lat="0" lon="0" rev="1200000"/>
            </a:lightRig>
          </a:scene3d>
        </p:grpSpPr>
        <p:sp>
          <p:nvSpPr>
            <p:cNvPr id="13" name="Rounded Rectangle 12"/>
            <p:cNvSpPr/>
            <p:nvPr/>
          </p:nvSpPr>
          <p:spPr>
            <a:xfrm>
              <a:off x="1133913" y="30355"/>
              <a:ext cx="1239145" cy="867361"/>
            </a:xfrm>
            <a:prstGeom prst="roundRect">
              <a:avLst>
                <a:gd name="adj" fmla="val 16670"/>
              </a:avLst>
            </a:prstGeom>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4" name="Rounded Rectangle 4"/>
            <p:cNvSpPr txBox="1"/>
            <p:nvPr/>
          </p:nvSpPr>
          <p:spPr>
            <a:xfrm>
              <a:off x="1176262" y="72704"/>
              <a:ext cx="1154447" cy="78266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algn="ctr" defTabSz="755650">
                <a:lnSpc>
                  <a:spcPct val="90000"/>
                </a:lnSpc>
                <a:spcBef>
                  <a:spcPct val="0"/>
                </a:spcBef>
                <a:spcAft>
                  <a:spcPct val="35000"/>
                </a:spcAft>
              </a:pPr>
              <a:r>
                <a:rPr lang="en-US" sz="1600" dirty="0"/>
                <a:t>Project’s goal</a:t>
              </a:r>
            </a:p>
          </p:txBody>
        </p:sp>
      </p:grpSp>
      <p:grpSp>
        <p:nvGrpSpPr>
          <p:cNvPr id="15" name="Group 14"/>
          <p:cNvGrpSpPr/>
          <p:nvPr/>
        </p:nvGrpSpPr>
        <p:grpSpPr>
          <a:xfrm>
            <a:off x="3525248" y="3393705"/>
            <a:ext cx="1401519" cy="867361"/>
            <a:chOff x="1133913" y="30355"/>
            <a:chExt cx="1239145" cy="867361"/>
          </a:xfrm>
          <a:scene3d>
            <a:camera prst="orthographicFront">
              <a:rot lat="0" lon="0" rev="0"/>
            </a:camera>
            <a:lightRig rig="contrasting" dir="t">
              <a:rot lat="0" lon="0" rev="1200000"/>
            </a:lightRig>
          </a:scene3d>
        </p:grpSpPr>
        <p:sp>
          <p:nvSpPr>
            <p:cNvPr id="16" name="Rounded Rectangle 15"/>
            <p:cNvSpPr/>
            <p:nvPr/>
          </p:nvSpPr>
          <p:spPr>
            <a:xfrm>
              <a:off x="1133913" y="30355"/>
              <a:ext cx="1239145" cy="867361"/>
            </a:xfrm>
            <a:prstGeom prst="roundRect">
              <a:avLst>
                <a:gd name="adj" fmla="val 16670"/>
              </a:avLst>
            </a:prstGeom>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7" name="Rounded Rectangle 4"/>
            <p:cNvSpPr txBox="1"/>
            <p:nvPr/>
          </p:nvSpPr>
          <p:spPr>
            <a:xfrm>
              <a:off x="1150182" y="72704"/>
              <a:ext cx="1196796" cy="78266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dirty="0"/>
                <a:t>Hand Shake</a:t>
              </a:r>
              <a:endParaRPr lang="en-US" sz="1700" kern="1200" dirty="0"/>
            </a:p>
          </p:txBody>
        </p:sp>
      </p:grpSp>
      <p:grpSp>
        <p:nvGrpSpPr>
          <p:cNvPr id="21" name="Group 20"/>
          <p:cNvGrpSpPr/>
          <p:nvPr/>
        </p:nvGrpSpPr>
        <p:grpSpPr>
          <a:xfrm>
            <a:off x="6183787" y="2042374"/>
            <a:ext cx="1239145" cy="867361"/>
            <a:chOff x="1133913" y="30355"/>
            <a:chExt cx="1239145" cy="867361"/>
          </a:xfrm>
          <a:scene3d>
            <a:camera prst="orthographicFront">
              <a:rot lat="0" lon="0" rev="0"/>
            </a:camera>
            <a:lightRig rig="contrasting" dir="t">
              <a:rot lat="0" lon="0" rev="1200000"/>
            </a:lightRig>
          </a:scene3d>
        </p:grpSpPr>
        <p:sp>
          <p:nvSpPr>
            <p:cNvPr id="22" name="Rounded Rectangle 21"/>
            <p:cNvSpPr/>
            <p:nvPr/>
          </p:nvSpPr>
          <p:spPr>
            <a:xfrm>
              <a:off x="1133913" y="30355"/>
              <a:ext cx="1239145" cy="867361"/>
            </a:xfrm>
            <a:prstGeom prst="roundRect">
              <a:avLst>
                <a:gd name="adj" fmla="val 16670"/>
              </a:avLst>
            </a:prstGeom>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3" name="Rounded Rectangle 4"/>
            <p:cNvSpPr txBox="1"/>
            <p:nvPr/>
          </p:nvSpPr>
          <p:spPr>
            <a:xfrm>
              <a:off x="1176262" y="72704"/>
              <a:ext cx="1154447" cy="78266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algn="ctr" defTabSz="755650">
                <a:lnSpc>
                  <a:spcPct val="90000"/>
                </a:lnSpc>
                <a:spcBef>
                  <a:spcPct val="0"/>
                </a:spcBef>
                <a:spcAft>
                  <a:spcPct val="35000"/>
                </a:spcAft>
              </a:pPr>
              <a:r>
                <a:rPr lang="en-US" sz="1600" dirty="0"/>
                <a:t>Problem</a:t>
              </a:r>
            </a:p>
          </p:txBody>
        </p:sp>
      </p:grpSp>
      <p:grpSp>
        <p:nvGrpSpPr>
          <p:cNvPr id="24" name="Group 23"/>
          <p:cNvGrpSpPr/>
          <p:nvPr/>
        </p:nvGrpSpPr>
        <p:grpSpPr>
          <a:xfrm>
            <a:off x="4379846" y="2028722"/>
            <a:ext cx="1239145" cy="867361"/>
            <a:chOff x="1133913" y="30355"/>
            <a:chExt cx="1239145" cy="867361"/>
          </a:xfrm>
          <a:scene3d>
            <a:camera prst="orthographicFront">
              <a:rot lat="0" lon="0" rev="0"/>
            </a:camera>
            <a:lightRig rig="contrasting" dir="t">
              <a:rot lat="0" lon="0" rev="1200000"/>
            </a:lightRig>
          </a:scene3d>
        </p:grpSpPr>
        <p:sp>
          <p:nvSpPr>
            <p:cNvPr id="25" name="Rounded Rectangle 24"/>
            <p:cNvSpPr/>
            <p:nvPr/>
          </p:nvSpPr>
          <p:spPr>
            <a:xfrm>
              <a:off x="1133913" y="30355"/>
              <a:ext cx="1239145" cy="867361"/>
            </a:xfrm>
            <a:prstGeom prst="roundRect">
              <a:avLst>
                <a:gd name="adj" fmla="val 16670"/>
              </a:avLst>
            </a:prstGeom>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6" name="Rounded Rectangle 4"/>
            <p:cNvSpPr txBox="1"/>
            <p:nvPr/>
          </p:nvSpPr>
          <p:spPr>
            <a:xfrm>
              <a:off x="1176262" y="72704"/>
              <a:ext cx="1154447" cy="78266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algn="ctr" defTabSz="755650">
                <a:lnSpc>
                  <a:spcPct val="90000"/>
                </a:lnSpc>
                <a:spcBef>
                  <a:spcPct val="0"/>
                </a:spcBef>
                <a:spcAft>
                  <a:spcPct val="35000"/>
                </a:spcAft>
              </a:pPr>
              <a:r>
                <a:rPr lang="en-US" sz="1600" dirty="0"/>
                <a:t>About TLS</a:t>
              </a:r>
            </a:p>
          </p:txBody>
        </p:sp>
      </p:grpSp>
      <p:grpSp>
        <p:nvGrpSpPr>
          <p:cNvPr id="27" name="Group 26"/>
          <p:cNvGrpSpPr/>
          <p:nvPr/>
        </p:nvGrpSpPr>
        <p:grpSpPr>
          <a:xfrm>
            <a:off x="7984041" y="2037672"/>
            <a:ext cx="1239145" cy="867361"/>
            <a:chOff x="1133913" y="30355"/>
            <a:chExt cx="1239145" cy="867361"/>
          </a:xfrm>
          <a:scene3d>
            <a:camera prst="orthographicFront">
              <a:rot lat="0" lon="0" rev="0"/>
            </a:camera>
            <a:lightRig rig="contrasting" dir="t">
              <a:rot lat="0" lon="0" rev="1200000"/>
            </a:lightRig>
          </a:scene3d>
        </p:grpSpPr>
        <p:sp>
          <p:nvSpPr>
            <p:cNvPr id="28" name="Rounded Rectangle 27"/>
            <p:cNvSpPr/>
            <p:nvPr/>
          </p:nvSpPr>
          <p:spPr>
            <a:xfrm>
              <a:off x="1133913" y="30355"/>
              <a:ext cx="1239145" cy="867361"/>
            </a:xfrm>
            <a:prstGeom prst="roundRect">
              <a:avLst>
                <a:gd name="adj" fmla="val 16670"/>
              </a:avLst>
            </a:prstGeom>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9" name="Rounded Rectangle 4"/>
            <p:cNvSpPr txBox="1"/>
            <p:nvPr/>
          </p:nvSpPr>
          <p:spPr>
            <a:xfrm>
              <a:off x="1176262" y="72704"/>
              <a:ext cx="1154447" cy="78266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algn="ctr" defTabSz="755650">
                <a:lnSpc>
                  <a:spcPct val="90000"/>
                </a:lnSpc>
                <a:spcBef>
                  <a:spcPct val="0"/>
                </a:spcBef>
                <a:spcAft>
                  <a:spcPct val="35000"/>
                </a:spcAft>
              </a:pPr>
              <a:r>
                <a:rPr lang="en-US" sz="1600" dirty="0"/>
                <a:t>Solution</a:t>
              </a:r>
            </a:p>
          </p:txBody>
        </p:sp>
      </p:grpSp>
      <p:sp>
        <p:nvSpPr>
          <p:cNvPr id="7" name="Right Arrow 6"/>
          <p:cNvSpPr/>
          <p:nvPr/>
        </p:nvSpPr>
        <p:spPr>
          <a:xfrm>
            <a:off x="2081705" y="2289455"/>
            <a:ext cx="423601" cy="3637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p:cNvSpPr/>
          <p:nvPr/>
        </p:nvSpPr>
        <p:spPr>
          <a:xfrm>
            <a:off x="3884711" y="2280506"/>
            <a:ext cx="423601" cy="3637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p:cNvSpPr/>
          <p:nvPr/>
        </p:nvSpPr>
        <p:spPr>
          <a:xfrm>
            <a:off x="5687745" y="2289455"/>
            <a:ext cx="423601" cy="3637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p:cNvSpPr/>
          <p:nvPr/>
        </p:nvSpPr>
        <p:spPr>
          <a:xfrm>
            <a:off x="7489276" y="2280505"/>
            <a:ext cx="423601" cy="3637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p:cNvCxnSpPr>
            <a:stCxn id="25" idx="2"/>
            <a:endCxn id="16" idx="0"/>
          </p:cNvCxnSpPr>
          <p:nvPr/>
        </p:nvCxnSpPr>
        <p:spPr>
          <a:xfrm flipH="1">
            <a:off x="4226008" y="2896083"/>
            <a:ext cx="773411" cy="4976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46" name="Group 45"/>
          <p:cNvGrpSpPr/>
          <p:nvPr/>
        </p:nvGrpSpPr>
        <p:grpSpPr>
          <a:xfrm>
            <a:off x="5090210" y="3393705"/>
            <a:ext cx="1401519" cy="867361"/>
            <a:chOff x="1133913" y="30355"/>
            <a:chExt cx="1239145" cy="867361"/>
          </a:xfrm>
          <a:scene3d>
            <a:camera prst="orthographicFront">
              <a:rot lat="0" lon="0" rev="0"/>
            </a:camera>
            <a:lightRig rig="contrasting" dir="t">
              <a:rot lat="0" lon="0" rev="1200000"/>
            </a:lightRig>
          </a:scene3d>
        </p:grpSpPr>
        <p:sp>
          <p:nvSpPr>
            <p:cNvPr id="47" name="Rounded Rectangle 46"/>
            <p:cNvSpPr/>
            <p:nvPr/>
          </p:nvSpPr>
          <p:spPr>
            <a:xfrm>
              <a:off x="1133913" y="30355"/>
              <a:ext cx="1239145" cy="867361"/>
            </a:xfrm>
            <a:prstGeom prst="roundRect">
              <a:avLst>
                <a:gd name="adj" fmla="val 16670"/>
              </a:avLst>
            </a:prstGeom>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8" name="Rounded Rectangle 4"/>
            <p:cNvSpPr txBox="1"/>
            <p:nvPr/>
          </p:nvSpPr>
          <p:spPr>
            <a:xfrm>
              <a:off x="1150182" y="72704"/>
              <a:ext cx="1196796" cy="78266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dirty="0"/>
                <a:t>Hand Shake</a:t>
              </a:r>
            </a:p>
            <a:p>
              <a:pPr lvl="0" algn="ctr" defTabSz="755650">
                <a:lnSpc>
                  <a:spcPct val="90000"/>
                </a:lnSpc>
                <a:spcBef>
                  <a:spcPct val="0"/>
                </a:spcBef>
                <a:spcAft>
                  <a:spcPct val="35000"/>
                </a:spcAft>
              </a:pPr>
              <a:r>
                <a:rPr lang="en-US" sz="1700" dirty="0"/>
                <a:t>i</a:t>
              </a:r>
              <a:r>
                <a:rPr lang="en-US" sz="1700" kern="1200" dirty="0"/>
                <a:t>n Details</a:t>
              </a:r>
            </a:p>
          </p:txBody>
        </p:sp>
      </p:grpSp>
      <p:cxnSp>
        <p:nvCxnSpPr>
          <p:cNvPr id="49" name="Straight Arrow Connector 48"/>
          <p:cNvCxnSpPr>
            <a:stCxn id="25" idx="2"/>
            <a:endCxn id="47" idx="0"/>
          </p:cNvCxnSpPr>
          <p:nvPr/>
        </p:nvCxnSpPr>
        <p:spPr>
          <a:xfrm>
            <a:off x="4999419" y="2896083"/>
            <a:ext cx="791551" cy="4976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51" name="Group 50"/>
          <p:cNvGrpSpPr/>
          <p:nvPr/>
        </p:nvGrpSpPr>
        <p:grpSpPr>
          <a:xfrm>
            <a:off x="5004620" y="4685626"/>
            <a:ext cx="1575601" cy="1292387"/>
            <a:chOff x="1133913" y="30355"/>
            <a:chExt cx="1239145" cy="867361"/>
          </a:xfrm>
          <a:scene3d>
            <a:camera prst="orthographicFront">
              <a:rot lat="0" lon="0" rev="0"/>
            </a:camera>
            <a:lightRig rig="contrasting" dir="t">
              <a:rot lat="0" lon="0" rev="1200000"/>
            </a:lightRig>
          </a:scene3d>
        </p:grpSpPr>
        <p:sp>
          <p:nvSpPr>
            <p:cNvPr id="52" name="Rounded Rectangle 51"/>
            <p:cNvSpPr/>
            <p:nvPr/>
          </p:nvSpPr>
          <p:spPr>
            <a:xfrm>
              <a:off x="1133913" y="30355"/>
              <a:ext cx="1239145" cy="867361"/>
            </a:xfrm>
            <a:prstGeom prst="roundRect">
              <a:avLst>
                <a:gd name="adj" fmla="val 16670"/>
              </a:avLst>
            </a:prstGeom>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3" name="Rounded Rectangle 4"/>
            <p:cNvSpPr txBox="1"/>
            <p:nvPr/>
          </p:nvSpPr>
          <p:spPr>
            <a:xfrm>
              <a:off x="1150182" y="72704"/>
              <a:ext cx="1196796" cy="78266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285750" lvl="0" indent="-285750" defTabSz="755650">
                <a:lnSpc>
                  <a:spcPct val="90000"/>
                </a:lnSpc>
                <a:spcBef>
                  <a:spcPct val="0"/>
                </a:spcBef>
                <a:spcAft>
                  <a:spcPct val="35000"/>
                </a:spcAft>
                <a:buFont typeface="Arial" panose="020B0604020202020204" pitchFamily="34" charset="0"/>
                <a:buChar char="•"/>
              </a:pPr>
              <a:r>
                <a:rPr lang="en-US" sz="1400" kern="1200" dirty="0"/>
                <a:t>Cipher Suits</a:t>
              </a:r>
            </a:p>
            <a:p>
              <a:pPr marL="285750" lvl="0" indent="-285750" defTabSz="755650">
                <a:lnSpc>
                  <a:spcPct val="90000"/>
                </a:lnSpc>
                <a:spcBef>
                  <a:spcPct val="0"/>
                </a:spcBef>
                <a:spcAft>
                  <a:spcPct val="35000"/>
                </a:spcAft>
                <a:buFont typeface="Arial" panose="020B0604020202020204" pitchFamily="34" charset="0"/>
                <a:buChar char="•"/>
              </a:pPr>
              <a:r>
                <a:rPr lang="en-US" sz="1400" dirty="0"/>
                <a:t>DH</a:t>
              </a:r>
            </a:p>
            <a:p>
              <a:pPr marL="285750" lvl="0" indent="-285750" defTabSz="755650">
                <a:lnSpc>
                  <a:spcPct val="90000"/>
                </a:lnSpc>
                <a:spcBef>
                  <a:spcPct val="0"/>
                </a:spcBef>
                <a:spcAft>
                  <a:spcPct val="35000"/>
                </a:spcAft>
                <a:buFont typeface="Arial" panose="020B0604020202020204" pitchFamily="34" charset="0"/>
                <a:buChar char="•"/>
              </a:pPr>
              <a:r>
                <a:rPr lang="en-US" sz="1400" dirty="0"/>
                <a:t>Key exchange</a:t>
              </a:r>
            </a:p>
            <a:p>
              <a:pPr marL="285750" lvl="0" indent="-285750" defTabSz="755650">
                <a:lnSpc>
                  <a:spcPct val="90000"/>
                </a:lnSpc>
                <a:spcBef>
                  <a:spcPct val="0"/>
                </a:spcBef>
                <a:spcAft>
                  <a:spcPct val="35000"/>
                </a:spcAft>
                <a:buFont typeface="Arial" panose="020B0604020202020204" pitchFamily="34" charset="0"/>
                <a:buChar char="•"/>
              </a:pPr>
              <a:r>
                <a:rPr lang="en-US" sz="1400" dirty="0"/>
                <a:t>Key Division</a:t>
              </a:r>
            </a:p>
          </p:txBody>
        </p:sp>
      </p:grpSp>
      <p:cxnSp>
        <p:nvCxnSpPr>
          <p:cNvPr id="54" name="Straight Arrow Connector 53"/>
          <p:cNvCxnSpPr>
            <a:stCxn id="47" idx="2"/>
            <a:endCxn id="52" idx="0"/>
          </p:cNvCxnSpPr>
          <p:nvPr/>
        </p:nvCxnSpPr>
        <p:spPr>
          <a:xfrm>
            <a:off x="5790970" y="4261066"/>
            <a:ext cx="1451" cy="42456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60" name="Group 59"/>
          <p:cNvGrpSpPr/>
          <p:nvPr/>
        </p:nvGrpSpPr>
        <p:grpSpPr>
          <a:xfrm>
            <a:off x="7824387" y="3393707"/>
            <a:ext cx="1642913" cy="1354995"/>
            <a:chOff x="1133913" y="30355"/>
            <a:chExt cx="1292085" cy="909708"/>
          </a:xfrm>
          <a:scene3d>
            <a:camera prst="orthographicFront">
              <a:rot lat="0" lon="0" rev="0"/>
            </a:camera>
            <a:lightRig rig="contrasting" dir="t">
              <a:rot lat="0" lon="0" rev="1200000"/>
            </a:lightRig>
          </a:scene3d>
        </p:grpSpPr>
        <p:sp>
          <p:nvSpPr>
            <p:cNvPr id="61" name="Rounded Rectangle 60"/>
            <p:cNvSpPr/>
            <p:nvPr/>
          </p:nvSpPr>
          <p:spPr>
            <a:xfrm>
              <a:off x="1133913" y="30355"/>
              <a:ext cx="1239145" cy="867361"/>
            </a:xfrm>
            <a:prstGeom prst="roundRect">
              <a:avLst>
                <a:gd name="adj" fmla="val 16670"/>
              </a:avLst>
            </a:prstGeom>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2" name="Rounded Rectangle 4"/>
            <p:cNvSpPr txBox="1"/>
            <p:nvPr/>
          </p:nvSpPr>
          <p:spPr>
            <a:xfrm>
              <a:off x="1229202" y="72703"/>
              <a:ext cx="1196796" cy="86736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285750" lvl="0" indent="-285750" defTabSz="755650">
                <a:lnSpc>
                  <a:spcPct val="90000"/>
                </a:lnSpc>
                <a:spcBef>
                  <a:spcPct val="0"/>
                </a:spcBef>
                <a:spcAft>
                  <a:spcPct val="35000"/>
                </a:spcAft>
                <a:buFont typeface="Arial" panose="020B0604020202020204" pitchFamily="34" charset="0"/>
                <a:buChar char="•"/>
              </a:pPr>
              <a:r>
                <a:rPr lang="en-US" sz="1400" dirty="0"/>
                <a:t>S</a:t>
              </a:r>
              <a:r>
                <a:rPr lang="en-US" sz="1400" kern="1200" dirty="0"/>
                <a:t>ummery</a:t>
              </a:r>
            </a:p>
            <a:p>
              <a:pPr marL="285750" lvl="0" indent="-285750" defTabSz="755650">
                <a:lnSpc>
                  <a:spcPct val="90000"/>
                </a:lnSpc>
                <a:spcBef>
                  <a:spcPct val="0"/>
                </a:spcBef>
                <a:spcAft>
                  <a:spcPct val="35000"/>
                </a:spcAft>
                <a:buFont typeface="Arial" panose="020B0604020202020204" pitchFamily="34" charset="0"/>
                <a:buChar char="•"/>
              </a:pPr>
              <a:r>
                <a:rPr lang="en-US" sz="1400" dirty="0"/>
                <a:t>Topology</a:t>
              </a:r>
            </a:p>
            <a:p>
              <a:pPr marL="285750" lvl="0" indent="-285750" defTabSz="755650">
                <a:lnSpc>
                  <a:spcPct val="90000"/>
                </a:lnSpc>
                <a:spcBef>
                  <a:spcPct val="0"/>
                </a:spcBef>
                <a:spcAft>
                  <a:spcPct val="35000"/>
                </a:spcAft>
                <a:buFont typeface="Arial" panose="020B0604020202020204" pitchFamily="34" charset="0"/>
                <a:buChar char="•"/>
              </a:pPr>
              <a:r>
                <a:rPr lang="en-US" sz="1400" dirty="0"/>
                <a:t>TLS Code</a:t>
              </a:r>
            </a:p>
            <a:p>
              <a:pPr marL="285750" lvl="0" indent="-285750" defTabSz="755650">
                <a:lnSpc>
                  <a:spcPct val="90000"/>
                </a:lnSpc>
                <a:spcBef>
                  <a:spcPct val="0"/>
                </a:spcBef>
                <a:spcAft>
                  <a:spcPct val="35000"/>
                </a:spcAft>
                <a:buFont typeface="Arial" panose="020B0604020202020204" pitchFamily="34" charset="0"/>
                <a:buChar char="•"/>
              </a:pPr>
              <a:r>
                <a:rPr lang="en-US" sz="1400" dirty="0"/>
                <a:t>Proxy Code</a:t>
              </a:r>
            </a:p>
          </p:txBody>
        </p:sp>
      </p:grpSp>
      <p:cxnSp>
        <p:nvCxnSpPr>
          <p:cNvPr id="63" name="Straight Arrow Connector 62"/>
          <p:cNvCxnSpPr>
            <a:stCxn id="28" idx="2"/>
            <a:endCxn id="61" idx="0"/>
          </p:cNvCxnSpPr>
          <p:nvPr/>
        </p:nvCxnSpPr>
        <p:spPr>
          <a:xfrm>
            <a:off x="8603614" y="2905033"/>
            <a:ext cx="8576" cy="48867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822257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09F4B0C-BDD2-4C93-8561-236D8FF81A9D}"/>
              </a:ext>
            </a:extLst>
          </p:cNvPr>
          <p:cNvSpPr>
            <a:spLocks noGrp="1"/>
          </p:cNvSpPr>
          <p:nvPr>
            <p:ph type="title"/>
          </p:nvPr>
        </p:nvSpPr>
        <p:spPr/>
        <p:txBody>
          <a:bodyPr>
            <a:normAutofit/>
          </a:bodyPr>
          <a:lstStyle/>
          <a:p>
            <a:pPr rtl="0"/>
            <a:r>
              <a:rPr lang="en-US" sz="4800" dirty="0"/>
              <a:t>Presentation Layout</a:t>
            </a:r>
            <a:endParaRPr lang="he-IL" sz="4800" dirty="0"/>
          </a:p>
        </p:txBody>
      </p:sp>
      <p:grpSp>
        <p:nvGrpSpPr>
          <p:cNvPr id="8" name="Group 7"/>
          <p:cNvGrpSpPr/>
          <p:nvPr/>
        </p:nvGrpSpPr>
        <p:grpSpPr>
          <a:xfrm>
            <a:off x="775650" y="2028722"/>
            <a:ext cx="1239145" cy="867361"/>
            <a:chOff x="1133913" y="30355"/>
            <a:chExt cx="1239145" cy="867361"/>
          </a:xfrm>
          <a:scene3d>
            <a:camera prst="orthographicFront">
              <a:rot lat="0" lon="0" rev="0"/>
            </a:camera>
            <a:lightRig rig="contrasting" dir="t">
              <a:rot lat="0" lon="0" rev="1200000"/>
            </a:lightRig>
          </a:scene3d>
        </p:grpSpPr>
        <p:sp>
          <p:nvSpPr>
            <p:cNvPr id="9" name="Rounded Rectangle 8"/>
            <p:cNvSpPr/>
            <p:nvPr/>
          </p:nvSpPr>
          <p:spPr>
            <a:xfrm>
              <a:off x="1133913" y="30355"/>
              <a:ext cx="1239145" cy="867361"/>
            </a:xfrm>
            <a:prstGeom prst="roundRect">
              <a:avLst>
                <a:gd name="adj" fmla="val 16670"/>
              </a:avLst>
            </a:prstGeom>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0" name="Rounded Rectangle 4"/>
            <p:cNvSpPr txBox="1"/>
            <p:nvPr/>
          </p:nvSpPr>
          <p:spPr>
            <a:xfrm>
              <a:off x="1176262" y="72704"/>
              <a:ext cx="1154447" cy="78266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a:t>Motivation</a:t>
              </a:r>
            </a:p>
          </p:txBody>
        </p:sp>
      </p:grpSp>
      <p:grpSp>
        <p:nvGrpSpPr>
          <p:cNvPr id="11" name="Group 10"/>
          <p:cNvGrpSpPr/>
          <p:nvPr/>
        </p:nvGrpSpPr>
        <p:grpSpPr>
          <a:xfrm>
            <a:off x="2575904" y="2028722"/>
            <a:ext cx="1239145" cy="867361"/>
            <a:chOff x="1133913" y="30355"/>
            <a:chExt cx="1239145" cy="867361"/>
          </a:xfrm>
          <a:scene3d>
            <a:camera prst="orthographicFront">
              <a:rot lat="0" lon="0" rev="0"/>
            </a:camera>
            <a:lightRig rig="contrasting" dir="t">
              <a:rot lat="0" lon="0" rev="1200000"/>
            </a:lightRig>
          </a:scene3d>
        </p:grpSpPr>
        <p:sp>
          <p:nvSpPr>
            <p:cNvPr id="13" name="Rounded Rectangle 12"/>
            <p:cNvSpPr/>
            <p:nvPr/>
          </p:nvSpPr>
          <p:spPr>
            <a:xfrm>
              <a:off x="1133913" y="30355"/>
              <a:ext cx="1239145" cy="867361"/>
            </a:xfrm>
            <a:prstGeom prst="roundRect">
              <a:avLst>
                <a:gd name="adj" fmla="val 16670"/>
              </a:avLst>
            </a:prstGeom>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4" name="Rounded Rectangle 4"/>
            <p:cNvSpPr txBox="1"/>
            <p:nvPr/>
          </p:nvSpPr>
          <p:spPr>
            <a:xfrm>
              <a:off x="1176262" y="72704"/>
              <a:ext cx="1154447" cy="78266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algn="ctr" defTabSz="755650">
                <a:lnSpc>
                  <a:spcPct val="90000"/>
                </a:lnSpc>
                <a:spcBef>
                  <a:spcPct val="0"/>
                </a:spcBef>
                <a:spcAft>
                  <a:spcPct val="35000"/>
                </a:spcAft>
              </a:pPr>
              <a:r>
                <a:rPr lang="en-US" sz="1600" dirty="0"/>
                <a:t>Project’s goal</a:t>
              </a:r>
            </a:p>
          </p:txBody>
        </p:sp>
      </p:grpSp>
      <p:grpSp>
        <p:nvGrpSpPr>
          <p:cNvPr id="15" name="Group 14"/>
          <p:cNvGrpSpPr/>
          <p:nvPr/>
        </p:nvGrpSpPr>
        <p:grpSpPr>
          <a:xfrm>
            <a:off x="3525248" y="3393705"/>
            <a:ext cx="1401519" cy="867361"/>
            <a:chOff x="1133913" y="30355"/>
            <a:chExt cx="1239145" cy="867361"/>
          </a:xfrm>
          <a:scene3d>
            <a:camera prst="orthographicFront">
              <a:rot lat="0" lon="0" rev="0"/>
            </a:camera>
            <a:lightRig rig="contrasting" dir="t">
              <a:rot lat="0" lon="0" rev="1200000"/>
            </a:lightRig>
          </a:scene3d>
        </p:grpSpPr>
        <p:sp>
          <p:nvSpPr>
            <p:cNvPr id="16" name="Rounded Rectangle 15"/>
            <p:cNvSpPr/>
            <p:nvPr/>
          </p:nvSpPr>
          <p:spPr>
            <a:xfrm>
              <a:off x="1133913" y="30355"/>
              <a:ext cx="1239145" cy="867361"/>
            </a:xfrm>
            <a:prstGeom prst="roundRect">
              <a:avLst>
                <a:gd name="adj" fmla="val 16670"/>
              </a:avLst>
            </a:prstGeom>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7" name="Rounded Rectangle 4"/>
            <p:cNvSpPr txBox="1"/>
            <p:nvPr/>
          </p:nvSpPr>
          <p:spPr>
            <a:xfrm>
              <a:off x="1150182" y="72704"/>
              <a:ext cx="1196796" cy="78266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dirty="0"/>
                <a:t>Hand Shake</a:t>
              </a:r>
              <a:endParaRPr lang="en-US" sz="1700" kern="1200" dirty="0"/>
            </a:p>
          </p:txBody>
        </p:sp>
      </p:grpSp>
      <p:grpSp>
        <p:nvGrpSpPr>
          <p:cNvPr id="21" name="Group 20"/>
          <p:cNvGrpSpPr/>
          <p:nvPr/>
        </p:nvGrpSpPr>
        <p:grpSpPr>
          <a:xfrm>
            <a:off x="6183787" y="2042374"/>
            <a:ext cx="1239145" cy="867361"/>
            <a:chOff x="1133913" y="30355"/>
            <a:chExt cx="1239145" cy="867361"/>
          </a:xfrm>
          <a:scene3d>
            <a:camera prst="orthographicFront">
              <a:rot lat="0" lon="0" rev="0"/>
            </a:camera>
            <a:lightRig rig="contrasting" dir="t">
              <a:rot lat="0" lon="0" rev="1200000"/>
            </a:lightRig>
          </a:scene3d>
        </p:grpSpPr>
        <p:sp>
          <p:nvSpPr>
            <p:cNvPr id="22" name="Rounded Rectangle 21"/>
            <p:cNvSpPr/>
            <p:nvPr/>
          </p:nvSpPr>
          <p:spPr>
            <a:xfrm>
              <a:off x="1133913" y="30355"/>
              <a:ext cx="1239145" cy="867361"/>
            </a:xfrm>
            <a:prstGeom prst="roundRect">
              <a:avLst>
                <a:gd name="adj" fmla="val 16670"/>
              </a:avLst>
            </a:prstGeom>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3" name="Rounded Rectangle 4"/>
            <p:cNvSpPr txBox="1"/>
            <p:nvPr/>
          </p:nvSpPr>
          <p:spPr>
            <a:xfrm>
              <a:off x="1176262" y="72704"/>
              <a:ext cx="1154447" cy="78266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algn="ctr" defTabSz="755650">
                <a:lnSpc>
                  <a:spcPct val="90000"/>
                </a:lnSpc>
                <a:spcBef>
                  <a:spcPct val="0"/>
                </a:spcBef>
                <a:spcAft>
                  <a:spcPct val="35000"/>
                </a:spcAft>
              </a:pPr>
              <a:r>
                <a:rPr lang="en-US" sz="1600" dirty="0"/>
                <a:t>Problem</a:t>
              </a:r>
            </a:p>
          </p:txBody>
        </p:sp>
      </p:grpSp>
      <p:grpSp>
        <p:nvGrpSpPr>
          <p:cNvPr id="24" name="Group 23"/>
          <p:cNvGrpSpPr/>
          <p:nvPr/>
        </p:nvGrpSpPr>
        <p:grpSpPr>
          <a:xfrm>
            <a:off x="4379846" y="2028722"/>
            <a:ext cx="1239145" cy="867361"/>
            <a:chOff x="1133913" y="30355"/>
            <a:chExt cx="1239145" cy="867361"/>
          </a:xfrm>
          <a:scene3d>
            <a:camera prst="orthographicFront">
              <a:rot lat="0" lon="0" rev="0"/>
            </a:camera>
            <a:lightRig rig="contrasting" dir="t">
              <a:rot lat="0" lon="0" rev="1200000"/>
            </a:lightRig>
          </a:scene3d>
        </p:grpSpPr>
        <p:sp>
          <p:nvSpPr>
            <p:cNvPr id="25" name="Rounded Rectangle 24"/>
            <p:cNvSpPr/>
            <p:nvPr/>
          </p:nvSpPr>
          <p:spPr>
            <a:xfrm>
              <a:off x="1133913" y="30355"/>
              <a:ext cx="1239145" cy="867361"/>
            </a:xfrm>
            <a:prstGeom prst="roundRect">
              <a:avLst>
                <a:gd name="adj" fmla="val 16670"/>
              </a:avLst>
            </a:prstGeom>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6" name="Rounded Rectangle 4"/>
            <p:cNvSpPr txBox="1"/>
            <p:nvPr/>
          </p:nvSpPr>
          <p:spPr>
            <a:xfrm>
              <a:off x="1176262" y="72704"/>
              <a:ext cx="1154447" cy="78266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algn="ctr" defTabSz="755650">
                <a:lnSpc>
                  <a:spcPct val="90000"/>
                </a:lnSpc>
                <a:spcBef>
                  <a:spcPct val="0"/>
                </a:spcBef>
                <a:spcAft>
                  <a:spcPct val="35000"/>
                </a:spcAft>
              </a:pPr>
              <a:r>
                <a:rPr lang="en-US" sz="1600" dirty="0"/>
                <a:t>About TLS</a:t>
              </a:r>
            </a:p>
          </p:txBody>
        </p:sp>
      </p:grpSp>
      <p:grpSp>
        <p:nvGrpSpPr>
          <p:cNvPr id="27" name="Group 26"/>
          <p:cNvGrpSpPr/>
          <p:nvPr/>
        </p:nvGrpSpPr>
        <p:grpSpPr>
          <a:xfrm>
            <a:off x="7984041" y="2037672"/>
            <a:ext cx="1239145" cy="867361"/>
            <a:chOff x="1133913" y="30355"/>
            <a:chExt cx="1239145" cy="867361"/>
          </a:xfrm>
          <a:scene3d>
            <a:camera prst="orthographicFront">
              <a:rot lat="0" lon="0" rev="0"/>
            </a:camera>
            <a:lightRig rig="contrasting" dir="t">
              <a:rot lat="0" lon="0" rev="1200000"/>
            </a:lightRig>
          </a:scene3d>
        </p:grpSpPr>
        <p:sp>
          <p:nvSpPr>
            <p:cNvPr id="28" name="Rounded Rectangle 27"/>
            <p:cNvSpPr/>
            <p:nvPr/>
          </p:nvSpPr>
          <p:spPr>
            <a:xfrm>
              <a:off x="1133913" y="30355"/>
              <a:ext cx="1239145" cy="867361"/>
            </a:xfrm>
            <a:prstGeom prst="roundRect">
              <a:avLst>
                <a:gd name="adj" fmla="val 16670"/>
              </a:avLst>
            </a:prstGeom>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9" name="Rounded Rectangle 4"/>
            <p:cNvSpPr txBox="1"/>
            <p:nvPr/>
          </p:nvSpPr>
          <p:spPr>
            <a:xfrm>
              <a:off x="1176262" y="72704"/>
              <a:ext cx="1154447" cy="78266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algn="ctr" defTabSz="755650">
                <a:lnSpc>
                  <a:spcPct val="90000"/>
                </a:lnSpc>
                <a:spcBef>
                  <a:spcPct val="0"/>
                </a:spcBef>
                <a:spcAft>
                  <a:spcPct val="35000"/>
                </a:spcAft>
              </a:pPr>
              <a:r>
                <a:rPr lang="en-US" sz="1600" b="1" dirty="0">
                  <a:solidFill>
                    <a:srgbClr val="38134D"/>
                  </a:solidFill>
                </a:rPr>
                <a:t>Solution</a:t>
              </a:r>
            </a:p>
          </p:txBody>
        </p:sp>
      </p:grpSp>
      <p:sp>
        <p:nvSpPr>
          <p:cNvPr id="7" name="Right Arrow 6"/>
          <p:cNvSpPr/>
          <p:nvPr/>
        </p:nvSpPr>
        <p:spPr>
          <a:xfrm>
            <a:off x="2081705" y="2289455"/>
            <a:ext cx="423601" cy="3637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p:cNvSpPr/>
          <p:nvPr/>
        </p:nvSpPr>
        <p:spPr>
          <a:xfrm>
            <a:off x="3884711" y="2280506"/>
            <a:ext cx="423601" cy="3637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p:cNvSpPr/>
          <p:nvPr/>
        </p:nvSpPr>
        <p:spPr>
          <a:xfrm>
            <a:off x="5687745" y="2289455"/>
            <a:ext cx="423601" cy="3637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p:cNvSpPr/>
          <p:nvPr/>
        </p:nvSpPr>
        <p:spPr>
          <a:xfrm>
            <a:off x="7489276" y="2280505"/>
            <a:ext cx="423601" cy="3637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p:cNvCxnSpPr>
            <a:stCxn id="25" idx="2"/>
            <a:endCxn id="16" idx="0"/>
          </p:cNvCxnSpPr>
          <p:nvPr/>
        </p:nvCxnSpPr>
        <p:spPr>
          <a:xfrm flipH="1">
            <a:off x="4226008" y="2896083"/>
            <a:ext cx="773411" cy="4976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46" name="Group 45"/>
          <p:cNvGrpSpPr/>
          <p:nvPr/>
        </p:nvGrpSpPr>
        <p:grpSpPr>
          <a:xfrm>
            <a:off x="5090210" y="3393705"/>
            <a:ext cx="1401519" cy="867361"/>
            <a:chOff x="1133913" y="30355"/>
            <a:chExt cx="1239145" cy="867361"/>
          </a:xfrm>
          <a:scene3d>
            <a:camera prst="orthographicFront">
              <a:rot lat="0" lon="0" rev="0"/>
            </a:camera>
            <a:lightRig rig="contrasting" dir="t">
              <a:rot lat="0" lon="0" rev="1200000"/>
            </a:lightRig>
          </a:scene3d>
        </p:grpSpPr>
        <p:sp>
          <p:nvSpPr>
            <p:cNvPr id="47" name="Rounded Rectangle 46"/>
            <p:cNvSpPr/>
            <p:nvPr/>
          </p:nvSpPr>
          <p:spPr>
            <a:xfrm>
              <a:off x="1133913" y="30355"/>
              <a:ext cx="1239145" cy="867361"/>
            </a:xfrm>
            <a:prstGeom prst="roundRect">
              <a:avLst>
                <a:gd name="adj" fmla="val 16670"/>
              </a:avLst>
            </a:prstGeom>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8" name="Rounded Rectangle 4"/>
            <p:cNvSpPr txBox="1"/>
            <p:nvPr/>
          </p:nvSpPr>
          <p:spPr>
            <a:xfrm>
              <a:off x="1150182" y="72704"/>
              <a:ext cx="1196796" cy="78266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dirty="0"/>
                <a:t>Hand Shake</a:t>
              </a:r>
            </a:p>
            <a:p>
              <a:pPr lvl="0" algn="ctr" defTabSz="755650">
                <a:lnSpc>
                  <a:spcPct val="90000"/>
                </a:lnSpc>
                <a:spcBef>
                  <a:spcPct val="0"/>
                </a:spcBef>
                <a:spcAft>
                  <a:spcPct val="35000"/>
                </a:spcAft>
              </a:pPr>
              <a:r>
                <a:rPr lang="en-US" sz="1700" dirty="0"/>
                <a:t>i</a:t>
              </a:r>
              <a:r>
                <a:rPr lang="en-US" sz="1700" kern="1200" dirty="0"/>
                <a:t>n Details</a:t>
              </a:r>
            </a:p>
          </p:txBody>
        </p:sp>
      </p:grpSp>
      <p:cxnSp>
        <p:nvCxnSpPr>
          <p:cNvPr id="49" name="Straight Arrow Connector 48"/>
          <p:cNvCxnSpPr>
            <a:stCxn id="25" idx="2"/>
            <a:endCxn id="47" idx="0"/>
          </p:cNvCxnSpPr>
          <p:nvPr/>
        </p:nvCxnSpPr>
        <p:spPr>
          <a:xfrm>
            <a:off x="4999419" y="2896083"/>
            <a:ext cx="791551" cy="4976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51" name="Group 50"/>
          <p:cNvGrpSpPr/>
          <p:nvPr/>
        </p:nvGrpSpPr>
        <p:grpSpPr>
          <a:xfrm>
            <a:off x="5004620" y="4685626"/>
            <a:ext cx="1575601" cy="1292387"/>
            <a:chOff x="1133913" y="30355"/>
            <a:chExt cx="1239145" cy="867361"/>
          </a:xfrm>
          <a:scene3d>
            <a:camera prst="orthographicFront">
              <a:rot lat="0" lon="0" rev="0"/>
            </a:camera>
            <a:lightRig rig="contrasting" dir="t">
              <a:rot lat="0" lon="0" rev="1200000"/>
            </a:lightRig>
          </a:scene3d>
        </p:grpSpPr>
        <p:sp>
          <p:nvSpPr>
            <p:cNvPr id="52" name="Rounded Rectangle 51"/>
            <p:cNvSpPr/>
            <p:nvPr/>
          </p:nvSpPr>
          <p:spPr>
            <a:xfrm>
              <a:off x="1133913" y="30355"/>
              <a:ext cx="1239145" cy="867361"/>
            </a:xfrm>
            <a:prstGeom prst="roundRect">
              <a:avLst>
                <a:gd name="adj" fmla="val 16670"/>
              </a:avLst>
            </a:prstGeom>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3" name="Rounded Rectangle 4"/>
            <p:cNvSpPr txBox="1"/>
            <p:nvPr/>
          </p:nvSpPr>
          <p:spPr>
            <a:xfrm>
              <a:off x="1150182" y="72704"/>
              <a:ext cx="1196796" cy="78266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285750" lvl="0" indent="-285750" defTabSz="755650">
                <a:lnSpc>
                  <a:spcPct val="90000"/>
                </a:lnSpc>
                <a:spcBef>
                  <a:spcPct val="0"/>
                </a:spcBef>
                <a:spcAft>
                  <a:spcPct val="35000"/>
                </a:spcAft>
                <a:buFont typeface="Arial" panose="020B0604020202020204" pitchFamily="34" charset="0"/>
                <a:buChar char="•"/>
              </a:pPr>
              <a:r>
                <a:rPr lang="en-US" sz="1400" kern="1200" dirty="0"/>
                <a:t>Cipher Suits</a:t>
              </a:r>
            </a:p>
            <a:p>
              <a:pPr marL="285750" lvl="0" indent="-285750" defTabSz="755650">
                <a:lnSpc>
                  <a:spcPct val="90000"/>
                </a:lnSpc>
                <a:spcBef>
                  <a:spcPct val="0"/>
                </a:spcBef>
                <a:spcAft>
                  <a:spcPct val="35000"/>
                </a:spcAft>
                <a:buFont typeface="Arial" panose="020B0604020202020204" pitchFamily="34" charset="0"/>
                <a:buChar char="•"/>
              </a:pPr>
              <a:r>
                <a:rPr lang="en-US" sz="1400" dirty="0"/>
                <a:t>DH</a:t>
              </a:r>
            </a:p>
            <a:p>
              <a:pPr marL="285750" lvl="0" indent="-285750" defTabSz="755650">
                <a:lnSpc>
                  <a:spcPct val="90000"/>
                </a:lnSpc>
                <a:spcBef>
                  <a:spcPct val="0"/>
                </a:spcBef>
                <a:spcAft>
                  <a:spcPct val="35000"/>
                </a:spcAft>
                <a:buFont typeface="Arial" panose="020B0604020202020204" pitchFamily="34" charset="0"/>
                <a:buChar char="•"/>
              </a:pPr>
              <a:r>
                <a:rPr lang="en-US" sz="1400" dirty="0"/>
                <a:t>Key exchange</a:t>
              </a:r>
            </a:p>
            <a:p>
              <a:pPr marL="285750" lvl="0" indent="-285750" defTabSz="755650">
                <a:lnSpc>
                  <a:spcPct val="90000"/>
                </a:lnSpc>
                <a:spcBef>
                  <a:spcPct val="0"/>
                </a:spcBef>
                <a:spcAft>
                  <a:spcPct val="35000"/>
                </a:spcAft>
                <a:buFont typeface="Arial" panose="020B0604020202020204" pitchFamily="34" charset="0"/>
                <a:buChar char="•"/>
              </a:pPr>
              <a:r>
                <a:rPr lang="en-US" sz="1400" dirty="0"/>
                <a:t>Key Division</a:t>
              </a:r>
            </a:p>
          </p:txBody>
        </p:sp>
      </p:grpSp>
      <p:cxnSp>
        <p:nvCxnSpPr>
          <p:cNvPr id="54" name="Straight Arrow Connector 53"/>
          <p:cNvCxnSpPr>
            <a:stCxn id="47" idx="2"/>
            <a:endCxn id="52" idx="0"/>
          </p:cNvCxnSpPr>
          <p:nvPr/>
        </p:nvCxnSpPr>
        <p:spPr>
          <a:xfrm>
            <a:off x="5790970" y="4261066"/>
            <a:ext cx="1451" cy="42456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60" name="Group 59"/>
          <p:cNvGrpSpPr/>
          <p:nvPr/>
        </p:nvGrpSpPr>
        <p:grpSpPr>
          <a:xfrm>
            <a:off x="7824387" y="3393707"/>
            <a:ext cx="1642913" cy="1354995"/>
            <a:chOff x="1133913" y="30355"/>
            <a:chExt cx="1292085" cy="909708"/>
          </a:xfrm>
          <a:scene3d>
            <a:camera prst="orthographicFront">
              <a:rot lat="0" lon="0" rev="0"/>
            </a:camera>
            <a:lightRig rig="contrasting" dir="t">
              <a:rot lat="0" lon="0" rev="1200000"/>
            </a:lightRig>
          </a:scene3d>
        </p:grpSpPr>
        <p:sp>
          <p:nvSpPr>
            <p:cNvPr id="61" name="Rounded Rectangle 60"/>
            <p:cNvSpPr/>
            <p:nvPr/>
          </p:nvSpPr>
          <p:spPr>
            <a:xfrm>
              <a:off x="1133913" y="30355"/>
              <a:ext cx="1239145" cy="867361"/>
            </a:xfrm>
            <a:prstGeom prst="roundRect">
              <a:avLst>
                <a:gd name="adj" fmla="val 16670"/>
              </a:avLst>
            </a:prstGeom>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2" name="Rounded Rectangle 4"/>
            <p:cNvSpPr txBox="1"/>
            <p:nvPr/>
          </p:nvSpPr>
          <p:spPr>
            <a:xfrm>
              <a:off x="1229202" y="72703"/>
              <a:ext cx="1196796" cy="86736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285750" lvl="0" indent="-285750" defTabSz="755650">
                <a:lnSpc>
                  <a:spcPct val="90000"/>
                </a:lnSpc>
                <a:spcBef>
                  <a:spcPct val="0"/>
                </a:spcBef>
                <a:spcAft>
                  <a:spcPct val="35000"/>
                </a:spcAft>
                <a:buFont typeface="Arial" panose="020B0604020202020204" pitchFamily="34" charset="0"/>
                <a:buChar char="•"/>
              </a:pPr>
              <a:r>
                <a:rPr lang="en-US" sz="1400" dirty="0">
                  <a:solidFill>
                    <a:srgbClr val="38134D"/>
                  </a:solidFill>
                </a:rPr>
                <a:t>S</a:t>
              </a:r>
              <a:r>
                <a:rPr lang="en-US" sz="1400" kern="1200" dirty="0">
                  <a:solidFill>
                    <a:srgbClr val="38134D"/>
                  </a:solidFill>
                </a:rPr>
                <a:t>ummery</a:t>
              </a:r>
            </a:p>
            <a:p>
              <a:pPr marL="285750" lvl="0" indent="-285750" defTabSz="755650">
                <a:lnSpc>
                  <a:spcPct val="90000"/>
                </a:lnSpc>
                <a:spcBef>
                  <a:spcPct val="0"/>
                </a:spcBef>
                <a:spcAft>
                  <a:spcPct val="35000"/>
                </a:spcAft>
                <a:buFont typeface="Arial" panose="020B0604020202020204" pitchFamily="34" charset="0"/>
                <a:buChar char="•"/>
              </a:pPr>
              <a:r>
                <a:rPr lang="en-US" sz="1400" dirty="0">
                  <a:solidFill>
                    <a:srgbClr val="38134D"/>
                  </a:solidFill>
                </a:rPr>
                <a:t>Topology</a:t>
              </a:r>
            </a:p>
            <a:p>
              <a:pPr marL="285750" lvl="0" indent="-285750" defTabSz="755650">
                <a:lnSpc>
                  <a:spcPct val="90000"/>
                </a:lnSpc>
                <a:spcBef>
                  <a:spcPct val="0"/>
                </a:spcBef>
                <a:spcAft>
                  <a:spcPct val="35000"/>
                </a:spcAft>
                <a:buFont typeface="Arial" panose="020B0604020202020204" pitchFamily="34" charset="0"/>
                <a:buChar char="•"/>
              </a:pPr>
              <a:r>
                <a:rPr lang="en-US" sz="1400" dirty="0">
                  <a:solidFill>
                    <a:srgbClr val="38134D"/>
                  </a:solidFill>
                </a:rPr>
                <a:t>TLS Code</a:t>
              </a:r>
            </a:p>
            <a:p>
              <a:pPr marL="285750" lvl="0" indent="-285750" defTabSz="755650">
                <a:lnSpc>
                  <a:spcPct val="90000"/>
                </a:lnSpc>
                <a:spcBef>
                  <a:spcPct val="0"/>
                </a:spcBef>
                <a:spcAft>
                  <a:spcPct val="35000"/>
                </a:spcAft>
                <a:buFont typeface="Arial" panose="020B0604020202020204" pitchFamily="34" charset="0"/>
                <a:buChar char="•"/>
              </a:pPr>
              <a:r>
                <a:rPr lang="en-US" sz="1400" dirty="0">
                  <a:solidFill>
                    <a:srgbClr val="38134D"/>
                  </a:solidFill>
                </a:rPr>
                <a:t>Proxy Code</a:t>
              </a:r>
            </a:p>
          </p:txBody>
        </p:sp>
      </p:grpSp>
      <p:cxnSp>
        <p:nvCxnSpPr>
          <p:cNvPr id="63" name="Straight Arrow Connector 62"/>
          <p:cNvCxnSpPr>
            <a:stCxn id="28" idx="2"/>
            <a:endCxn id="61" idx="0"/>
          </p:cNvCxnSpPr>
          <p:nvPr/>
        </p:nvCxnSpPr>
        <p:spPr>
          <a:xfrm>
            <a:off x="8603614" y="2905033"/>
            <a:ext cx="8576" cy="48867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938540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05516D-EFBF-47EB-A843-4E0BF2CE89C2}"/>
              </a:ext>
            </a:extLst>
          </p:cNvPr>
          <p:cNvSpPr>
            <a:spLocks noGrp="1"/>
          </p:cNvSpPr>
          <p:nvPr>
            <p:ph type="title"/>
          </p:nvPr>
        </p:nvSpPr>
        <p:spPr/>
        <p:txBody>
          <a:bodyPr>
            <a:normAutofit/>
          </a:bodyPr>
          <a:lstStyle/>
          <a:p>
            <a:pPr rtl="0"/>
            <a:r>
              <a:rPr lang="en-US" sz="4800" dirty="0"/>
              <a:t>Our Solution</a:t>
            </a:r>
            <a:endParaRPr lang="he-IL" sz="4800" dirty="0"/>
          </a:p>
        </p:txBody>
      </p:sp>
      <p:sp>
        <p:nvSpPr>
          <p:cNvPr id="3" name="מציין מיקום תוכן 2">
            <a:extLst>
              <a:ext uri="{FF2B5EF4-FFF2-40B4-BE49-F238E27FC236}">
                <a16:creationId xmlns:a16="http://schemas.microsoft.com/office/drawing/2014/main" id="{D3A0A2E0-C528-45E0-BD5E-362E939C2A7F}"/>
              </a:ext>
            </a:extLst>
          </p:cNvPr>
          <p:cNvSpPr>
            <a:spLocks noGrp="1"/>
          </p:cNvSpPr>
          <p:nvPr>
            <p:ph idx="1"/>
          </p:nvPr>
        </p:nvSpPr>
        <p:spPr>
          <a:xfrm>
            <a:off x="677334" y="1930400"/>
            <a:ext cx="9252277" cy="4301386"/>
          </a:xfrm>
        </p:spPr>
        <p:txBody>
          <a:bodyPr>
            <a:normAutofit/>
          </a:bodyPr>
          <a:lstStyle/>
          <a:p>
            <a:pPr marL="0" indent="0" algn="l" rtl="0">
              <a:lnSpc>
                <a:spcPct val="200000"/>
              </a:lnSpc>
              <a:buNone/>
            </a:pPr>
            <a:r>
              <a:rPr lang="en-US" sz="2400" dirty="0"/>
              <a:t>We propose a security amendment and present SSH-TLS </a:t>
            </a:r>
            <a:br>
              <a:rPr lang="en-US" sz="2400" dirty="0"/>
            </a:br>
            <a:r>
              <a:rPr lang="en-US" sz="2400" dirty="0"/>
              <a:t>(Shay-Sean-Hod-TLS)</a:t>
            </a:r>
            <a:r>
              <a:rPr lang="en-US" sz="2400" i="1" dirty="0"/>
              <a:t>, </a:t>
            </a:r>
            <a:r>
              <a:rPr lang="en-US" sz="2400" dirty="0"/>
              <a:t>a protocol that provides multi-entity communication </a:t>
            </a:r>
            <a:r>
              <a:rPr lang="en-US" sz="2400" i="1" dirty="0"/>
              <a:t/>
            </a:r>
            <a:br>
              <a:rPr lang="en-US" sz="2400" i="1" dirty="0"/>
            </a:br>
            <a:r>
              <a:rPr lang="en-US" sz="2400" dirty="0"/>
              <a:t/>
            </a:r>
            <a:br>
              <a:rPr lang="en-US" sz="2400" dirty="0"/>
            </a:br>
            <a:endParaRPr lang="he-IL" dirty="0"/>
          </a:p>
        </p:txBody>
      </p:sp>
    </p:spTree>
    <p:extLst>
      <p:ext uri="{BB962C8B-B14F-4D97-AF65-F5344CB8AC3E}">
        <p14:creationId xmlns:p14="http://schemas.microsoft.com/office/powerpoint/2010/main" val="3562973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18A960F-5D78-4CC9-8E13-D2F587E86505}"/>
              </a:ext>
            </a:extLst>
          </p:cNvPr>
          <p:cNvSpPr>
            <a:spLocks noGrp="1"/>
          </p:cNvSpPr>
          <p:nvPr>
            <p:ph type="title"/>
          </p:nvPr>
        </p:nvSpPr>
        <p:spPr>
          <a:xfrm>
            <a:off x="677334" y="609600"/>
            <a:ext cx="6294966" cy="769034"/>
          </a:xfrm>
        </p:spPr>
        <p:txBody>
          <a:bodyPr>
            <a:noAutofit/>
          </a:bodyPr>
          <a:lstStyle/>
          <a:p>
            <a:pPr rtl="0"/>
            <a:r>
              <a:rPr lang="en-US" sz="4800" dirty="0"/>
              <a:t>Putting It All Together</a:t>
            </a:r>
            <a:endParaRPr lang="he-IL" sz="4800" dirty="0"/>
          </a:p>
        </p:txBody>
      </p:sp>
      <p:pic>
        <p:nvPicPr>
          <p:cNvPr id="5" name="3D Model 4" descr="Monitor">
            <a:extLst>
              <a:ext uri="{FF2B5EF4-FFF2-40B4-BE49-F238E27FC236}">
                <a16:creationId xmlns:a16="http://schemas.microsoft.com/office/drawing/2014/main" id="{C5B092B4-C839-4D83-88DD-1C1AF65E12CE}"/>
              </a:ext>
            </a:extLst>
          </p:cNvPr>
          <p:cNvPicPr>
            <a:picLocks noGrp="1" noRot="1" noChangeAspect="1" noMove="1" noResize="1" noEditPoints="1" noAdjustHandles="1" noChangeArrowheads="1" noChangeShapeType="1" noCrop="1"/>
          </p:cNvPicPr>
          <p:nvPr/>
        </p:nvPicPr>
        <p:blipFill>
          <a:blip r:embed="rId3"/>
          <a:stretch>
            <a:fillRect/>
          </a:stretch>
        </p:blipFill>
        <p:spPr>
          <a:xfrm>
            <a:off x="322613" y="3429000"/>
            <a:ext cx="2532986" cy="2638250"/>
          </a:xfrm>
          <a:prstGeom prst="rect">
            <a:avLst/>
          </a:prstGeom>
        </p:spPr>
      </p:pic>
      <p:pic>
        <p:nvPicPr>
          <p:cNvPr id="26" name="3D Model 25" descr="Monitor">
            <a:extLst>
              <a:ext uri="{FF2B5EF4-FFF2-40B4-BE49-F238E27FC236}">
                <a16:creationId xmlns:a16="http://schemas.microsoft.com/office/drawing/2014/main" id="{72DC2BFC-F352-4BCA-8C3C-74CBB11C7380}"/>
              </a:ext>
            </a:extLst>
          </p:cNvPr>
          <p:cNvPicPr>
            <a:picLocks noGrp="1" noRot="1" noChangeAspect="1" noMove="1" noResize="1" noEditPoints="1" noAdjustHandles="1" noChangeArrowheads="1" noChangeShapeType="1" noCrop="1"/>
          </p:cNvPicPr>
          <p:nvPr/>
        </p:nvPicPr>
        <p:blipFill>
          <a:blip r:embed="rId4"/>
          <a:stretch>
            <a:fillRect/>
          </a:stretch>
        </p:blipFill>
        <p:spPr>
          <a:xfrm>
            <a:off x="3781469" y="1735017"/>
            <a:ext cx="2281233" cy="2243222"/>
          </a:xfrm>
          <a:prstGeom prst="rect">
            <a:avLst/>
          </a:prstGeom>
        </p:spPr>
      </p:pic>
      <p:sp>
        <p:nvSpPr>
          <p:cNvPr id="6" name="TextBox 5">
            <a:extLst>
              <a:ext uri="{FF2B5EF4-FFF2-40B4-BE49-F238E27FC236}">
                <a16:creationId xmlns:a16="http://schemas.microsoft.com/office/drawing/2014/main" id="{33FB420F-955A-4EE3-80B2-FF7D558CC21D}"/>
              </a:ext>
            </a:extLst>
          </p:cNvPr>
          <p:cNvSpPr txBox="1"/>
          <p:nvPr/>
        </p:nvSpPr>
        <p:spPr>
          <a:xfrm rot="20694673">
            <a:off x="1419938" y="5602418"/>
            <a:ext cx="831335" cy="323165"/>
          </a:xfrm>
          <a:prstGeom prst="rect">
            <a:avLst/>
          </a:prstGeom>
          <a:noFill/>
        </p:spPr>
        <p:txBody>
          <a:bodyPr wrap="square" rtlCol="0">
            <a:spAutoFit/>
          </a:bodyPr>
          <a:lstStyle/>
          <a:p>
            <a:r>
              <a:rPr lang="en-US" sz="1500" dirty="0">
                <a:solidFill>
                  <a:schemeClr val="bg1"/>
                </a:solidFill>
              </a:rPr>
              <a:t>Client</a:t>
            </a:r>
            <a:endParaRPr lang="en-IL" sz="1500" dirty="0">
              <a:solidFill>
                <a:schemeClr val="bg1"/>
              </a:solidFill>
            </a:endParaRPr>
          </a:p>
        </p:txBody>
      </p:sp>
      <p:sp>
        <p:nvSpPr>
          <p:cNvPr id="30" name="TextBox 29">
            <a:extLst>
              <a:ext uri="{FF2B5EF4-FFF2-40B4-BE49-F238E27FC236}">
                <a16:creationId xmlns:a16="http://schemas.microsoft.com/office/drawing/2014/main" id="{A6226413-9F99-4B01-8B47-317FF5A08D4F}"/>
              </a:ext>
            </a:extLst>
          </p:cNvPr>
          <p:cNvSpPr txBox="1"/>
          <p:nvPr/>
        </p:nvSpPr>
        <p:spPr>
          <a:xfrm>
            <a:off x="4397649" y="3651801"/>
            <a:ext cx="1056889" cy="307777"/>
          </a:xfrm>
          <a:prstGeom prst="rect">
            <a:avLst/>
          </a:prstGeom>
          <a:noFill/>
        </p:spPr>
        <p:txBody>
          <a:bodyPr wrap="square" rtlCol="0">
            <a:spAutoFit/>
          </a:bodyPr>
          <a:lstStyle/>
          <a:p>
            <a:r>
              <a:rPr lang="en-US" sz="1400" dirty="0">
                <a:solidFill>
                  <a:schemeClr val="bg1"/>
                </a:solidFill>
              </a:rPr>
              <a:t>Middle-Box</a:t>
            </a:r>
            <a:endParaRPr lang="en-IL" sz="1400" dirty="0">
              <a:solidFill>
                <a:schemeClr val="bg1"/>
              </a:solidFill>
            </a:endParaRPr>
          </a:p>
        </p:txBody>
      </p:sp>
      <p:pic>
        <p:nvPicPr>
          <p:cNvPr id="32" name="3D Model 31" descr="Monitor">
            <a:extLst>
              <a:ext uri="{FF2B5EF4-FFF2-40B4-BE49-F238E27FC236}">
                <a16:creationId xmlns:a16="http://schemas.microsoft.com/office/drawing/2014/main" id="{81758534-0872-405E-99A2-5C15667EF95B}"/>
              </a:ext>
            </a:extLst>
          </p:cNvPr>
          <p:cNvPicPr>
            <a:picLocks noGrp="1" noRot="1" noChangeAspect="1" noMove="1" noResize="1" noEditPoints="1" noAdjustHandles="1" noChangeArrowheads="1" noChangeShapeType="1" noCrop="1"/>
          </p:cNvPicPr>
          <p:nvPr/>
        </p:nvPicPr>
        <p:blipFill>
          <a:blip r:embed="rId5"/>
          <a:stretch>
            <a:fillRect/>
          </a:stretch>
        </p:blipFill>
        <p:spPr>
          <a:xfrm>
            <a:off x="6988574" y="3429000"/>
            <a:ext cx="2520542" cy="2535883"/>
          </a:xfrm>
          <a:prstGeom prst="rect">
            <a:avLst/>
          </a:prstGeom>
        </p:spPr>
      </p:pic>
      <p:sp>
        <p:nvSpPr>
          <p:cNvPr id="37" name="TextBox 36">
            <a:extLst>
              <a:ext uri="{FF2B5EF4-FFF2-40B4-BE49-F238E27FC236}">
                <a16:creationId xmlns:a16="http://schemas.microsoft.com/office/drawing/2014/main" id="{8D433E2E-23F0-4A5A-A3AF-1DD8E93D9DAA}"/>
              </a:ext>
            </a:extLst>
          </p:cNvPr>
          <p:cNvSpPr txBox="1"/>
          <p:nvPr/>
        </p:nvSpPr>
        <p:spPr>
          <a:xfrm rot="501208">
            <a:off x="7764468" y="5564382"/>
            <a:ext cx="831335" cy="323165"/>
          </a:xfrm>
          <a:prstGeom prst="rect">
            <a:avLst/>
          </a:prstGeom>
          <a:noFill/>
        </p:spPr>
        <p:txBody>
          <a:bodyPr wrap="square" rtlCol="0">
            <a:spAutoFit/>
          </a:bodyPr>
          <a:lstStyle/>
          <a:p>
            <a:r>
              <a:rPr lang="en-US" sz="1500" dirty="0">
                <a:solidFill>
                  <a:schemeClr val="bg1"/>
                </a:solidFill>
              </a:rPr>
              <a:t>Server</a:t>
            </a:r>
            <a:endParaRPr lang="en-IL" sz="1500" dirty="0">
              <a:solidFill>
                <a:schemeClr val="bg1"/>
              </a:solidFill>
            </a:endParaRPr>
          </a:p>
        </p:txBody>
      </p:sp>
      <p:cxnSp>
        <p:nvCxnSpPr>
          <p:cNvPr id="64" name="Straight Connector 63">
            <a:extLst>
              <a:ext uri="{FF2B5EF4-FFF2-40B4-BE49-F238E27FC236}">
                <a16:creationId xmlns:a16="http://schemas.microsoft.com/office/drawing/2014/main" id="{49C7E0BD-6B3B-4735-B5EA-D10CA7D76661}"/>
              </a:ext>
            </a:extLst>
          </p:cNvPr>
          <p:cNvCxnSpPr>
            <a:cxnSpLocks/>
            <a:stCxn id="26" idx="3"/>
          </p:cNvCxnSpPr>
          <p:nvPr/>
        </p:nvCxnSpPr>
        <p:spPr>
          <a:xfrm>
            <a:off x="6062702" y="2856629"/>
            <a:ext cx="762641"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65" name="Straight Connector 64">
            <a:extLst>
              <a:ext uri="{FF2B5EF4-FFF2-40B4-BE49-F238E27FC236}">
                <a16:creationId xmlns:a16="http://schemas.microsoft.com/office/drawing/2014/main" id="{84C4472F-7DB4-4541-83F6-C6A4B38DAE14}"/>
              </a:ext>
            </a:extLst>
          </p:cNvPr>
          <p:cNvCxnSpPr>
            <a:cxnSpLocks/>
          </p:cNvCxnSpPr>
          <p:nvPr/>
        </p:nvCxnSpPr>
        <p:spPr>
          <a:xfrm>
            <a:off x="6825343" y="2856628"/>
            <a:ext cx="0" cy="2144486"/>
          </a:xfrm>
          <a:prstGeom prst="line">
            <a:avLst/>
          </a:prstGeom>
        </p:spPr>
        <p:style>
          <a:lnRef idx="3">
            <a:schemeClr val="accent1"/>
          </a:lnRef>
          <a:fillRef idx="0">
            <a:schemeClr val="accent1"/>
          </a:fillRef>
          <a:effectRef idx="2">
            <a:schemeClr val="accent1"/>
          </a:effectRef>
          <a:fontRef idx="minor">
            <a:schemeClr val="tx1"/>
          </a:fontRef>
        </p:style>
      </p:cxnSp>
      <p:cxnSp>
        <p:nvCxnSpPr>
          <p:cNvPr id="66" name="Straight Connector 65">
            <a:extLst>
              <a:ext uri="{FF2B5EF4-FFF2-40B4-BE49-F238E27FC236}">
                <a16:creationId xmlns:a16="http://schemas.microsoft.com/office/drawing/2014/main" id="{AE48B0F7-8A2F-4516-B600-EAA4E2965CDE}"/>
              </a:ext>
            </a:extLst>
          </p:cNvPr>
          <p:cNvCxnSpPr>
            <a:cxnSpLocks/>
          </p:cNvCxnSpPr>
          <p:nvPr/>
        </p:nvCxnSpPr>
        <p:spPr>
          <a:xfrm>
            <a:off x="6825343" y="5001114"/>
            <a:ext cx="348985" cy="0"/>
          </a:xfrm>
          <a:prstGeom prst="line">
            <a:avLst/>
          </a:prstGeom>
        </p:spPr>
        <p:style>
          <a:lnRef idx="3">
            <a:schemeClr val="accent1"/>
          </a:lnRef>
          <a:fillRef idx="0">
            <a:schemeClr val="accent1"/>
          </a:fillRef>
          <a:effectRef idx="2">
            <a:schemeClr val="accent1"/>
          </a:effectRef>
          <a:fontRef idx="minor">
            <a:schemeClr val="tx1"/>
          </a:fontRef>
        </p:style>
      </p:cxnSp>
      <p:grpSp>
        <p:nvGrpSpPr>
          <p:cNvPr id="78" name="Group 77">
            <a:extLst>
              <a:ext uri="{FF2B5EF4-FFF2-40B4-BE49-F238E27FC236}">
                <a16:creationId xmlns:a16="http://schemas.microsoft.com/office/drawing/2014/main" id="{4946400C-F321-4AF2-9661-81A84C178AD5}"/>
              </a:ext>
            </a:extLst>
          </p:cNvPr>
          <p:cNvGrpSpPr/>
          <p:nvPr/>
        </p:nvGrpSpPr>
        <p:grpSpPr>
          <a:xfrm flipH="1">
            <a:off x="2604660" y="2817779"/>
            <a:ext cx="1220157" cy="2144486"/>
            <a:chOff x="4059731" y="4274119"/>
            <a:chExt cx="1111626" cy="2144486"/>
          </a:xfrm>
        </p:grpSpPr>
        <p:cxnSp>
          <p:nvCxnSpPr>
            <p:cNvPr id="75" name="Straight Connector 74">
              <a:extLst>
                <a:ext uri="{FF2B5EF4-FFF2-40B4-BE49-F238E27FC236}">
                  <a16:creationId xmlns:a16="http://schemas.microsoft.com/office/drawing/2014/main" id="{7676B87A-0BAB-41CE-98CD-B4316FDA1AF1}"/>
                </a:ext>
              </a:extLst>
            </p:cNvPr>
            <p:cNvCxnSpPr>
              <a:cxnSpLocks/>
            </p:cNvCxnSpPr>
            <p:nvPr/>
          </p:nvCxnSpPr>
          <p:spPr>
            <a:xfrm>
              <a:off x="4059731" y="4274120"/>
              <a:ext cx="762641"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76" name="Straight Connector 75">
              <a:extLst>
                <a:ext uri="{FF2B5EF4-FFF2-40B4-BE49-F238E27FC236}">
                  <a16:creationId xmlns:a16="http://schemas.microsoft.com/office/drawing/2014/main" id="{7FE0085D-1CC1-4585-97C6-BB8EF7A57A9E}"/>
                </a:ext>
              </a:extLst>
            </p:cNvPr>
            <p:cNvCxnSpPr>
              <a:cxnSpLocks/>
            </p:cNvCxnSpPr>
            <p:nvPr/>
          </p:nvCxnSpPr>
          <p:spPr>
            <a:xfrm>
              <a:off x="4822372" y="4274119"/>
              <a:ext cx="0" cy="2144486"/>
            </a:xfrm>
            <a:prstGeom prst="line">
              <a:avLst/>
            </a:prstGeom>
          </p:spPr>
          <p:style>
            <a:lnRef idx="3">
              <a:schemeClr val="accent1"/>
            </a:lnRef>
            <a:fillRef idx="0">
              <a:schemeClr val="accent1"/>
            </a:fillRef>
            <a:effectRef idx="2">
              <a:schemeClr val="accent1"/>
            </a:effectRef>
            <a:fontRef idx="minor">
              <a:schemeClr val="tx1"/>
            </a:fontRef>
          </p:style>
        </p:cxnSp>
        <p:cxnSp>
          <p:nvCxnSpPr>
            <p:cNvPr id="77" name="Straight Connector 76">
              <a:extLst>
                <a:ext uri="{FF2B5EF4-FFF2-40B4-BE49-F238E27FC236}">
                  <a16:creationId xmlns:a16="http://schemas.microsoft.com/office/drawing/2014/main" id="{03B41DFF-0E51-48D9-ACCE-663B8A5DD985}"/>
                </a:ext>
              </a:extLst>
            </p:cNvPr>
            <p:cNvCxnSpPr>
              <a:cxnSpLocks/>
            </p:cNvCxnSpPr>
            <p:nvPr/>
          </p:nvCxnSpPr>
          <p:spPr>
            <a:xfrm>
              <a:off x="4822372" y="6418605"/>
              <a:ext cx="348985" cy="0"/>
            </a:xfrm>
            <a:prstGeom prst="line">
              <a:avLst/>
            </a:prstGeom>
          </p:spPr>
          <p:style>
            <a:lnRef idx="3">
              <a:schemeClr val="accent1"/>
            </a:lnRef>
            <a:fillRef idx="0">
              <a:schemeClr val="accent1"/>
            </a:fillRef>
            <a:effectRef idx="2">
              <a:schemeClr val="accent1"/>
            </a:effectRef>
            <a:fontRef idx="minor">
              <a:schemeClr val="tx1"/>
            </a:fontRef>
          </p:style>
        </p:cxnSp>
      </p:grpSp>
      <p:pic>
        <p:nvPicPr>
          <p:cNvPr id="89" name="Graphic 88" descr="Computer">
            <a:extLst>
              <a:ext uri="{FF2B5EF4-FFF2-40B4-BE49-F238E27FC236}">
                <a16:creationId xmlns:a16="http://schemas.microsoft.com/office/drawing/2014/main" id="{CAE37C64-BF8F-4CBD-919D-662EB942A011}"/>
              </a:ext>
            </a:extLst>
          </p:cNvPr>
          <p:cNvPicPr>
            <a:picLocks noChangeAspect="1"/>
          </p:cNvPicPr>
          <p:nvPr/>
        </p:nvPicPr>
        <p:blipFill rotWithShape="1">
          <a:blip r:embed="rId6">
            <a:extLst>
              <a:ext uri="{96DAC541-7B7A-43D3-8B79-37D633B846F1}">
                <asvg:svgBlip xmlns:asvg="http://schemas.microsoft.com/office/drawing/2016/SVG/main" xmlns="" r:embed="rId7"/>
              </a:ext>
            </a:extLst>
          </a:blip>
          <a:srcRect l="65226" t="1058" r="1057" b="-1"/>
          <a:stretch/>
        </p:blipFill>
        <p:spPr>
          <a:xfrm>
            <a:off x="4292136" y="1866314"/>
            <a:ext cx="591059" cy="1734504"/>
          </a:xfrm>
          <a:prstGeom prst="rect">
            <a:avLst/>
          </a:prstGeom>
        </p:spPr>
      </p:pic>
      <p:pic>
        <p:nvPicPr>
          <p:cNvPr id="91" name="Picture 90">
            <a:extLst>
              <a:ext uri="{FF2B5EF4-FFF2-40B4-BE49-F238E27FC236}">
                <a16:creationId xmlns:a16="http://schemas.microsoft.com/office/drawing/2014/main" id="{A801785A-A5D7-40F2-80B9-30846CF1C9DA}"/>
              </a:ext>
            </a:extLst>
          </p:cNvPr>
          <p:cNvPicPr>
            <a:picLocks noChangeAspect="1"/>
          </p:cNvPicPr>
          <p:nvPr/>
        </p:nvPicPr>
        <p:blipFill>
          <a:blip r:embed="rId8">
            <a:extLst>
              <a:ext uri="{837473B0-CC2E-450A-ABE3-18F120FF3D39}">
                <a1611:picAttrSrcUrl xmlns:a1611="http://schemas.microsoft.com/office/drawing/2016/11/main" xmlns="" r:id="rId9"/>
              </a:ext>
            </a:extLst>
          </a:blip>
          <a:stretch>
            <a:fillRect/>
          </a:stretch>
        </p:blipFill>
        <p:spPr>
          <a:xfrm>
            <a:off x="4945422" y="2246969"/>
            <a:ext cx="830202" cy="830202"/>
          </a:xfrm>
          <a:prstGeom prst="rect">
            <a:avLst/>
          </a:prstGeom>
        </p:spPr>
      </p:pic>
      <p:pic>
        <p:nvPicPr>
          <p:cNvPr id="97" name="Picture 96">
            <a:extLst>
              <a:ext uri="{FF2B5EF4-FFF2-40B4-BE49-F238E27FC236}">
                <a16:creationId xmlns:a16="http://schemas.microsoft.com/office/drawing/2014/main" id="{B9434015-0BB4-4695-B58E-D2F2C5E848CF}"/>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2703" b="89730" l="4000" r="97143">
                        <a14:foregroundMark x1="91429" y1="44865" x2="91429" y2="44865"/>
                        <a14:foregroundMark x1="95429" y1="42703" x2="95429" y2="42703"/>
                        <a14:foregroundMark x1="16286" y1="16757" x2="16286" y2="16757"/>
                        <a14:foregroundMark x1="8857" y1="10811" x2="8857" y2="10811"/>
                        <a14:foregroundMark x1="4000" y1="6486" x2="4000" y2="6486"/>
                        <a14:foregroundMark x1="14857" y1="9730" x2="14857" y2="9730"/>
                        <a14:foregroundMark x1="15429" y1="4865" x2="15429" y2="4865"/>
                        <a14:foregroundMark x1="12286" y1="3243" x2="12286" y2="3243"/>
                        <a14:foregroundMark x1="26571" y1="77838" x2="26571" y2="77838"/>
                        <a14:foregroundMark x1="28571" y1="78378" x2="28571" y2="78378"/>
                        <a14:foregroundMark x1="20000" y1="75135" x2="20000" y2="75135"/>
                        <a14:foregroundMark x1="43429" y1="83784" x2="43429" y2="83784"/>
                        <a14:foregroundMark x1="62857" y1="70270" x2="62857" y2="70270"/>
                        <a14:foregroundMark x1="72857" y1="69730" x2="72857" y2="69730"/>
                        <a14:foregroundMark x1="89143" y1="74054" x2="89143" y2="74054"/>
                        <a14:foregroundMark x1="88286" y1="79459" x2="88286" y2="79459"/>
                        <a14:foregroundMark x1="97143" y1="77838" x2="97143" y2="77838"/>
                        <a14:backgroundMark x1="15429" y1="21622" x2="15429" y2="21622"/>
                        <a14:backgroundMark x1="26286" y1="78378" x2="26286" y2="78378"/>
                        <a14:backgroundMark x1="12571" y1="17297" x2="12571" y2="17297"/>
                      </a14:backgroundRemoval>
                    </a14:imgEffect>
                  </a14:imgLayer>
                </a14:imgProps>
              </a:ext>
              <a:ext uri="{837473B0-CC2E-450A-ABE3-18F120FF3D39}">
                <a1611:picAttrSrcUrl xmlns:a1611="http://schemas.microsoft.com/office/drawing/2016/11/main" xmlns="" r:id="rId12"/>
              </a:ext>
            </a:extLst>
          </a:blip>
          <a:stretch>
            <a:fillRect/>
          </a:stretch>
        </p:blipFill>
        <p:spPr>
          <a:xfrm>
            <a:off x="7518315" y="4050375"/>
            <a:ext cx="1628919" cy="861000"/>
          </a:xfrm>
          <a:prstGeom prst="rect">
            <a:avLst/>
          </a:prstGeom>
        </p:spPr>
      </p:pic>
      <p:sp>
        <p:nvSpPr>
          <p:cNvPr id="3" name="TextBox 2">
            <a:extLst>
              <a:ext uri="{FF2B5EF4-FFF2-40B4-BE49-F238E27FC236}">
                <a16:creationId xmlns:a16="http://schemas.microsoft.com/office/drawing/2014/main" id="{85ECE100-46A6-4319-8C37-33EA192CAE04}"/>
              </a:ext>
            </a:extLst>
          </p:cNvPr>
          <p:cNvSpPr txBox="1"/>
          <p:nvPr/>
        </p:nvSpPr>
        <p:spPr>
          <a:xfrm>
            <a:off x="4280714" y="1911515"/>
            <a:ext cx="1204961" cy="338554"/>
          </a:xfrm>
          <a:prstGeom prst="rect">
            <a:avLst/>
          </a:prstGeom>
          <a:noFill/>
        </p:spPr>
        <p:txBody>
          <a:bodyPr wrap="square" rtlCol="0">
            <a:spAutoFit/>
          </a:bodyPr>
          <a:lstStyle/>
          <a:p>
            <a:r>
              <a:rPr lang="en-US" sz="1600" dirty="0"/>
              <a:t>Proxy</a:t>
            </a:r>
            <a:endParaRPr lang="en-IL" sz="1600" dirty="0"/>
          </a:p>
        </p:txBody>
      </p:sp>
      <p:pic>
        <p:nvPicPr>
          <p:cNvPr id="4" name="Picture 3"/>
          <p:cNvPicPr>
            <a:picLocks noChangeAspect="1"/>
          </p:cNvPicPr>
          <p:nvPr/>
        </p:nvPicPr>
        <p:blipFill>
          <a:blip r:embed="rId13">
            <a:extLst>
              <a:ext uri="{BEBA8EAE-BF5A-486C-A8C5-ECC9F3942E4B}">
                <a14:imgProps xmlns:a14="http://schemas.microsoft.com/office/drawing/2010/main">
                  <a14:imgLayer r:embed="rId14">
                    <a14:imgEffect>
                      <a14:backgroundRemoval t="3620" b="95928" l="214" r="97754">
                        <a14:foregroundMark x1="3850" y1="56109" x2="3850" y2="56109"/>
                        <a14:foregroundMark x1="2139" y1="40724" x2="2139" y2="40724"/>
                        <a14:foregroundMark x1="214" y1="34842" x2="214" y2="34842"/>
                        <a14:foregroundMark x1="19465" y1="50679" x2="19465" y2="50679"/>
                        <a14:foregroundMark x1="38930" y1="67421" x2="38930" y2="67421"/>
                        <a14:foregroundMark x1="46096" y1="45249" x2="46096" y2="45249"/>
                        <a14:foregroundMark x1="58610" y1="26244" x2="58610" y2="26244"/>
                        <a14:foregroundMark x1="62032" y1="36199" x2="62032" y2="36199"/>
                        <a14:foregroundMark x1="74118" y1="30769" x2="74118" y2="30769"/>
                        <a14:foregroundMark x1="69412" y1="25339" x2="68556" y2="19457"/>
                        <a14:foregroundMark x1="67701" y1="14027" x2="67701" y2="14027"/>
                        <a14:foregroundMark x1="66417" y1="9050" x2="66417" y2="9050"/>
                        <a14:foregroundMark x1="64492" y1="6335" x2="64492" y2="6335"/>
                        <a14:foregroundMark x1="61176" y1="11765" x2="61176" y2="11765"/>
                        <a14:foregroundMark x1="59037" y1="21267" x2="59037" y2="21267"/>
                        <a14:foregroundMark x1="59037" y1="35294" x2="59037" y2="35294"/>
                        <a14:foregroundMark x1="64385" y1="41176" x2="64385" y2="41176"/>
                        <a14:foregroundMark x1="67166" y1="47964" x2="67166" y2="47964"/>
                        <a14:foregroundMark x1="66203" y1="42534" x2="66203" y2="42534"/>
                        <a14:foregroundMark x1="67914" y1="48416" x2="67914" y2="48416"/>
                        <a14:foregroundMark x1="68342" y1="52941" x2="68342" y2="52941"/>
                        <a14:foregroundMark x1="67701" y1="61538" x2="67701" y2="61538"/>
                        <a14:foregroundMark x1="66096" y1="68326" x2="66096" y2="68326"/>
                        <a14:foregroundMark x1="64171" y1="66063" x2="64171" y2="66063"/>
                        <a14:foregroundMark x1="62139" y1="66063" x2="62139" y2="66063"/>
                        <a14:foregroundMark x1="61390" y1="64706" x2="61390" y2="64706"/>
                        <a14:foregroundMark x1="75508" y1="33032" x2="75508" y2="33032"/>
                        <a14:foregroundMark x1="74439" y1="18100" x2="74439" y2="18100"/>
                        <a14:foregroundMark x1="75294" y1="13575" x2="75294" y2="13575"/>
                        <a14:foregroundMark x1="77112" y1="13575" x2="77112" y2="13575"/>
                        <a14:foregroundMark x1="78824" y1="14027" x2="78824" y2="14027"/>
                        <a14:foregroundMark x1="80428" y1="12670" x2="80428" y2="12670"/>
                        <a14:foregroundMark x1="76043" y1="37557" x2="78075" y2="38914"/>
                        <a14:foregroundMark x1="78503" y1="38914" x2="82139" y2="43891"/>
                        <a14:foregroundMark x1="82246" y1="45249" x2="82995" y2="56109"/>
                        <a14:foregroundMark x1="82888" y1="59276" x2="80535" y2="67873"/>
                        <a14:foregroundMark x1="80535" y1="67873" x2="76684" y2="66063"/>
                        <a14:foregroundMark x1="88663" y1="14027" x2="88877" y2="58824"/>
                        <a14:foregroundMark x1="88770" y1="64706" x2="97754" y2="67421"/>
                      </a14:backgroundRemoval>
                    </a14:imgEffect>
                  </a14:imgLayer>
                </a14:imgProps>
              </a:ext>
            </a:extLst>
          </a:blip>
          <a:stretch>
            <a:fillRect/>
          </a:stretch>
        </p:blipFill>
        <p:spPr>
          <a:xfrm>
            <a:off x="587398" y="4274590"/>
            <a:ext cx="2003416" cy="473535"/>
          </a:xfrm>
          <a:prstGeom prst="rect">
            <a:avLst/>
          </a:prstGeom>
          <a:scene3d>
            <a:camera prst="perspectiveContrastingRightFacing">
              <a:rot lat="623785" lon="18963666" rev="21213211"/>
            </a:camera>
            <a:lightRig rig="threePt" dir="t"/>
          </a:scene3d>
        </p:spPr>
      </p:pic>
      <p:pic>
        <p:nvPicPr>
          <p:cNvPr id="8" name="Picture 7" descr="Puroguramu: Resolviendo &lt;strong&gt;keys&lt;/strong&gt; para Putty SSH a Hostmonster"/>
          <p:cNvPicPr>
            <a:picLocks noChangeAspect="1"/>
          </p:cNvPicPr>
          <p:nvPr/>
        </p:nvPicPr>
        <p:blipFill>
          <a:blip r:embed="rId15">
            <a:extLst>
              <a:ext uri="{BEBA8EAE-BF5A-486C-A8C5-ECC9F3942E4B}">
                <a14:imgProps xmlns:a14="http://schemas.microsoft.com/office/drawing/2010/main">
                  <a14:imgLayer r:embed="rId16">
                    <a14:imgEffect>
                      <a14:backgroundRemoval t="357" b="100000" l="265" r="98942">
                        <a14:backgroundMark x1="40741" y1="35000" x2="40741" y2="35000"/>
                        <a14:backgroundMark x1="42063" y1="35000" x2="42063" y2="35000"/>
                        <a14:backgroundMark x1="54762" y1="28214" x2="54762" y2="28214"/>
                        <a14:backgroundMark x1="46825" y1="28929" x2="46825" y2="28929"/>
                        <a14:backgroundMark x1="66138" y1="40000" x2="66138" y2="40000"/>
                        <a14:backgroundMark x1="57407" y1="51429" x2="57407" y2="51429"/>
                        <a14:backgroundMark x1="64286" y1="28929" x2="64286" y2="28929"/>
                        <a14:backgroundMark x1="49206" y1="51786" x2="49206" y2="51786"/>
                      </a14:backgroundRemoval>
                    </a14:imgEffect>
                  </a14:imgLayer>
                </a14:imgProps>
              </a:ext>
              <a:ext uri="{28A0092B-C50C-407E-A947-70E740481C1C}">
                <a14:useLocalDpi xmlns:a14="http://schemas.microsoft.com/office/drawing/2010/main" val="0"/>
              </a:ext>
            </a:extLst>
          </a:blip>
          <a:stretch>
            <a:fillRect/>
          </a:stretch>
        </p:blipFill>
        <p:spPr>
          <a:xfrm>
            <a:off x="2018909" y="5298228"/>
            <a:ext cx="1554557" cy="1151524"/>
          </a:xfrm>
          <a:prstGeom prst="rect">
            <a:avLst/>
          </a:prstGeom>
        </p:spPr>
      </p:pic>
      <p:sp>
        <p:nvSpPr>
          <p:cNvPr id="9" name="TextBox 8"/>
          <p:cNvSpPr txBox="1"/>
          <p:nvPr/>
        </p:nvSpPr>
        <p:spPr>
          <a:xfrm>
            <a:off x="6972133" y="2093395"/>
            <a:ext cx="1433837" cy="276999"/>
          </a:xfrm>
          <a:prstGeom prst="rect">
            <a:avLst/>
          </a:prstGeom>
          <a:noFill/>
        </p:spPr>
        <p:txBody>
          <a:bodyPr wrap="square" rtlCol="0">
            <a:spAutoFit/>
          </a:bodyPr>
          <a:lstStyle/>
          <a:p>
            <a:r>
              <a:rPr lang="en-US" sz="1200" dirty="0"/>
              <a:t>Key Agreement:</a:t>
            </a:r>
          </a:p>
        </p:txBody>
      </p:sp>
      <p:pic>
        <p:nvPicPr>
          <p:cNvPr id="10" name="Picture 9"/>
          <p:cNvPicPr>
            <a:picLocks noChangeAspect="1"/>
          </p:cNvPicPr>
          <p:nvPr/>
        </p:nvPicPr>
        <p:blipFill>
          <a:blip r:embed="rId17">
            <a:extLst>
              <a:ext uri="{BEBA8EAE-BF5A-486C-A8C5-ECC9F3942E4B}">
                <a14:imgProps xmlns:a14="http://schemas.microsoft.com/office/drawing/2010/main">
                  <a14:imgLayer r:embed="rId18">
                    <a14:imgEffect>
                      <a14:backgroundRemoval t="1172" b="90625" l="5000" r="92353">
                        <a14:foregroundMark x1="45588" y1="3320" x2="45588" y2="3320"/>
                        <a14:foregroundMark x1="81765" y1="17383" x2="81765" y2="17383"/>
                      </a14:backgroundRemoval>
                    </a14:imgEffect>
                  </a14:imgLayer>
                </a14:imgProps>
              </a:ext>
            </a:extLst>
          </a:blip>
          <a:stretch>
            <a:fillRect/>
          </a:stretch>
        </p:blipFill>
        <p:spPr>
          <a:xfrm>
            <a:off x="8496124" y="1251577"/>
            <a:ext cx="1344786" cy="1986124"/>
          </a:xfrm>
          <a:prstGeom prst="rect">
            <a:avLst/>
          </a:prstGeom>
        </p:spPr>
      </p:pic>
      <p:sp>
        <p:nvSpPr>
          <p:cNvPr id="11" name="Rectangle 10"/>
          <p:cNvSpPr/>
          <p:nvPr/>
        </p:nvSpPr>
        <p:spPr>
          <a:xfrm>
            <a:off x="6907783" y="3084382"/>
            <a:ext cx="3148619" cy="276999"/>
          </a:xfrm>
          <a:prstGeom prst="rect">
            <a:avLst/>
          </a:prstGeom>
        </p:spPr>
        <p:txBody>
          <a:bodyPr wrap="none">
            <a:spAutoFit/>
          </a:bodyPr>
          <a:lstStyle/>
          <a:p>
            <a:r>
              <a:rPr lang="en-US" sz="1200" dirty="0"/>
              <a:t>TLS_DHE_RSA_WITH_AES_128_CBC_SHA256</a:t>
            </a:r>
          </a:p>
        </p:txBody>
      </p:sp>
      <p:sp>
        <p:nvSpPr>
          <p:cNvPr id="38" name="TextBox 37"/>
          <p:cNvSpPr txBox="1"/>
          <p:nvPr/>
        </p:nvSpPr>
        <p:spPr>
          <a:xfrm>
            <a:off x="6972133" y="2276962"/>
            <a:ext cx="1433837" cy="276999"/>
          </a:xfrm>
          <a:prstGeom prst="rect">
            <a:avLst/>
          </a:prstGeom>
          <a:noFill/>
        </p:spPr>
        <p:txBody>
          <a:bodyPr wrap="square" rtlCol="0">
            <a:spAutoFit/>
          </a:bodyPr>
          <a:lstStyle/>
          <a:p>
            <a:r>
              <a:rPr lang="en-US" sz="1200" dirty="0"/>
              <a:t>Signature:</a:t>
            </a:r>
          </a:p>
        </p:txBody>
      </p:sp>
      <p:sp>
        <p:nvSpPr>
          <p:cNvPr id="39" name="TextBox 38"/>
          <p:cNvSpPr txBox="1"/>
          <p:nvPr/>
        </p:nvSpPr>
        <p:spPr>
          <a:xfrm>
            <a:off x="6974240" y="2452107"/>
            <a:ext cx="1900696" cy="276999"/>
          </a:xfrm>
          <a:prstGeom prst="rect">
            <a:avLst/>
          </a:prstGeom>
          <a:noFill/>
        </p:spPr>
        <p:txBody>
          <a:bodyPr wrap="square" rtlCol="0">
            <a:spAutoFit/>
          </a:bodyPr>
          <a:lstStyle/>
          <a:p>
            <a:r>
              <a:rPr lang="en-US" sz="1200" dirty="0"/>
              <a:t>Encryption Algorithm:</a:t>
            </a:r>
          </a:p>
        </p:txBody>
      </p:sp>
      <p:sp>
        <p:nvSpPr>
          <p:cNvPr id="40" name="TextBox 39"/>
          <p:cNvSpPr txBox="1"/>
          <p:nvPr/>
        </p:nvSpPr>
        <p:spPr>
          <a:xfrm>
            <a:off x="6970363" y="2623244"/>
            <a:ext cx="1529302" cy="276999"/>
          </a:xfrm>
          <a:prstGeom prst="rect">
            <a:avLst/>
          </a:prstGeom>
          <a:noFill/>
        </p:spPr>
        <p:txBody>
          <a:bodyPr wrap="square" rtlCol="0">
            <a:spAutoFit/>
          </a:bodyPr>
          <a:lstStyle/>
          <a:p>
            <a:r>
              <a:rPr lang="en-US" sz="1200" dirty="0"/>
              <a:t>Mode of Operation:</a:t>
            </a:r>
          </a:p>
        </p:txBody>
      </p:sp>
      <p:sp>
        <p:nvSpPr>
          <p:cNvPr id="41" name="TextBox 40"/>
          <p:cNvSpPr txBox="1"/>
          <p:nvPr/>
        </p:nvSpPr>
        <p:spPr>
          <a:xfrm>
            <a:off x="6974023" y="2800053"/>
            <a:ext cx="1433837" cy="276999"/>
          </a:xfrm>
          <a:prstGeom prst="rect">
            <a:avLst/>
          </a:prstGeom>
          <a:noFill/>
        </p:spPr>
        <p:txBody>
          <a:bodyPr wrap="square" rtlCol="0">
            <a:spAutoFit/>
          </a:bodyPr>
          <a:lstStyle/>
          <a:p>
            <a:r>
              <a:rPr lang="en-US" sz="1200" dirty="0"/>
              <a:t>Authentication:</a:t>
            </a:r>
          </a:p>
        </p:txBody>
      </p:sp>
      <p:sp>
        <p:nvSpPr>
          <p:cNvPr id="42" name="TextBox 41"/>
          <p:cNvSpPr txBox="1"/>
          <p:nvPr/>
        </p:nvSpPr>
        <p:spPr>
          <a:xfrm>
            <a:off x="8941104" y="2086597"/>
            <a:ext cx="476226" cy="276999"/>
          </a:xfrm>
          <a:prstGeom prst="rect">
            <a:avLst/>
          </a:prstGeom>
          <a:noFill/>
        </p:spPr>
        <p:txBody>
          <a:bodyPr wrap="square" rtlCol="0">
            <a:spAutoFit/>
          </a:bodyPr>
          <a:lstStyle/>
          <a:p>
            <a:r>
              <a:rPr lang="en-US" sz="1200" dirty="0"/>
              <a:t>DHE</a:t>
            </a:r>
          </a:p>
        </p:txBody>
      </p:sp>
      <p:sp>
        <p:nvSpPr>
          <p:cNvPr id="44" name="TextBox 43"/>
          <p:cNvSpPr txBox="1"/>
          <p:nvPr/>
        </p:nvSpPr>
        <p:spPr>
          <a:xfrm>
            <a:off x="8950934" y="2270165"/>
            <a:ext cx="484589" cy="276999"/>
          </a:xfrm>
          <a:prstGeom prst="rect">
            <a:avLst/>
          </a:prstGeom>
          <a:noFill/>
        </p:spPr>
        <p:txBody>
          <a:bodyPr wrap="square" rtlCol="0">
            <a:spAutoFit/>
          </a:bodyPr>
          <a:lstStyle/>
          <a:p>
            <a:r>
              <a:rPr lang="en-US" sz="1200" dirty="0"/>
              <a:t>RSA</a:t>
            </a:r>
          </a:p>
        </p:txBody>
      </p:sp>
      <p:sp>
        <p:nvSpPr>
          <p:cNvPr id="45" name="TextBox 44"/>
          <p:cNvSpPr txBox="1"/>
          <p:nvPr/>
        </p:nvSpPr>
        <p:spPr>
          <a:xfrm>
            <a:off x="8795509" y="2455361"/>
            <a:ext cx="679284" cy="276999"/>
          </a:xfrm>
          <a:prstGeom prst="rect">
            <a:avLst/>
          </a:prstGeom>
          <a:noFill/>
        </p:spPr>
        <p:txBody>
          <a:bodyPr wrap="square" rtlCol="0">
            <a:spAutoFit/>
          </a:bodyPr>
          <a:lstStyle/>
          <a:p>
            <a:r>
              <a:rPr lang="en-US" sz="1200" dirty="0"/>
              <a:t>AES128</a:t>
            </a:r>
          </a:p>
        </p:txBody>
      </p:sp>
      <p:sp>
        <p:nvSpPr>
          <p:cNvPr id="46" name="TextBox 45"/>
          <p:cNvSpPr txBox="1"/>
          <p:nvPr/>
        </p:nvSpPr>
        <p:spPr>
          <a:xfrm>
            <a:off x="8959000" y="2636545"/>
            <a:ext cx="460742" cy="276999"/>
          </a:xfrm>
          <a:prstGeom prst="rect">
            <a:avLst/>
          </a:prstGeom>
          <a:noFill/>
        </p:spPr>
        <p:txBody>
          <a:bodyPr wrap="square" rtlCol="0">
            <a:spAutoFit/>
          </a:bodyPr>
          <a:lstStyle/>
          <a:p>
            <a:r>
              <a:rPr lang="en-US" sz="1200" dirty="0"/>
              <a:t>CBC</a:t>
            </a:r>
          </a:p>
        </p:txBody>
      </p:sp>
      <p:sp>
        <p:nvSpPr>
          <p:cNvPr id="47" name="TextBox 46"/>
          <p:cNvSpPr txBox="1"/>
          <p:nvPr/>
        </p:nvSpPr>
        <p:spPr>
          <a:xfrm>
            <a:off x="8795509" y="2809206"/>
            <a:ext cx="686185" cy="276999"/>
          </a:xfrm>
          <a:prstGeom prst="rect">
            <a:avLst/>
          </a:prstGeom>
          <a:noFill/>
        </p:spPr>
        <p:txBody>
          <a:bodyPr wrap="square" rtlCol="0">
            <a:spAutoFit/>
          </a:bodyPr>
          <a:lstStyle/>
          <a:p>
            <a:r>
              <a:rPr lang="en-US" sz="1200" dirty="0"/>
              <a:t>SHA256</a:t>
            </a:r>
          </a:p>
        </p:txBody>
      </p:sp>
    </p:spTree>
    <p:extLst>
      <p:ext uri="{BB962C8B-B14F-4D97-AF65-F5344CB8AC3E}">
        <p14:creationId xmlns:p14="http://schemas.microsoft.com/office/powerpoint/2010/main" val="220135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nodeType="with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500"/>
                                        <p:tgtEl>
                                          <p:spTgt spid="78"/>
                                        </p:tgtEl>
                                      </p:cBhvr>
                                    </p:animEffect>
                                  </p:childTnLst>
                                </p:cTn>
                              </p:par>
                              <p:par>
                                <p:cTn id="20" presetID="10" presetClass="entr" presetSubtype="0" fill="hold"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par>
                                <p:cTn id="26" presetID="10" presetClass="entr" presetSubtype="0" fill="hold"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par>
                                <p:cTn id="29" presetID="10"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500"/>
                                        <p:tgtEl>
                                          <p:spTgt spid="3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97"/>
                                        </p:tgtEl>
                                        <p:attrNameLst>
                                          <p:attrName>style.visibility</p:attrName>
                                        </p:attrNameLst>
                                      </p:cBhvr>
                                      <p:to>
                                        <p:strVal val="visible"/>
                                      </p:to>
                                    </p:set>
                                    <p:animEffect transition="in" filter="fade">
                                      <p:cBhvr>
                                        <p:cTn id="39" dur="500"/>
                                        <p:tgtEl>
                                          <p:spTgt spid="9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nodeType="with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fade">
                                      <p:cBhvr>
                                        <p:cTn id="62" dur="500"/>
                                        <p:tgtEl>
                                          <p:spTgt spid="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fade">
                                      <p:cBhvr>
                                        <p:cTn id="72" dur="500"/>
                                        <p:tgtEl>
                                          <p:spTgt spid="38"/>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5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9"/>
                                        </p:tgtEl>
                                        <p:attrNameLst>
                                          <p:attrName>style.visibility</p:attrName>
                                        </p:attrNameLst>
                                      </p:cBhvr>
                                      <p:to>
                                        <p:strVal val="visible"/>
                                      </p:to>
                                    </p:set>
                                    <p:animEffect transition="in" filter="fade">
                                      <p:cBhvr>
                                        <p:cTn id="82" dur="500"/>
                                        <p:tgtEl>
                                          <p:spTgt spid="39"/>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45"/>
                                        </p:tgtEl>
                                        <p:attrNameLst>
                                          <p:attrName>style.visibility</p:attrName>
                                        </p:attrNameLst>
                                      </p:cBhvr>
                                      <p:to>
                                        <p:strVal val="visible"/>
                                      </p:to>
                                    </p:set>
                                    <p:animEffect transition="in" filter="fade">
                                      <p:cBhvr>
                                        <p:cTn id="87" dur="500"/>
                                        <p:tgtEl>
                                          <p:spTgt spid="45"/>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40"/>
                                        </p:tgtEl>
                                        <p:attrNameLst>
                                          <p:attrName>style.visibility</p:attrName>
                                        </p:attrNameLst>
                                      </p:cBhvr>
                                      <p:to>
                                        <p:strVal val="visible"/>
                                      </p:to>
                                    </p:set>
                                    <p:animEffect transition="in" filter="fade">
                                      <p:cBhvr>
                                        <p:cTn id="92" dur="500"/>
                                        <p:tgtEl>
                                          <p:spTgt spid="40"/>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6"/>
                                        </p:tgtEl>
                                        <p:attrNameLst>
                                          <p:attrName>style.visibility</p:attrName>
                                        </p:attrNameLst>
                                      </p:cBhvr>
                                      <p:to>
                                        <p:strVal val="visible"/>
                                      </p:to>
                                    </p:set>
                                    <p:animEffect transition="in" filter="fade">
                                      <p:cBhvr>
                                        <p:cTn id="97" dur="500"/>
                                        <p:tgtEl>
                                          <p:spTgt spid="46"/>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41"/>
                                        </p:tgtEl>
                                        <p:attrNameLst>
                                          <p:attrName>style.visibility</p:attrName>
                                        </p:attrNameLst>
                                      </p:cBhvr>
                                      <p:to>
                                        <p:strVal val="visible"/>
                                      </p:to>
                                    </p:set>
                                    <p:animEffect transition="in" filter="fade">
                                      <p:cBhvr>
                                        <p:cTn id="102" dur="500"/>
                                        <p:tgtEl>
                                          <p:spTgt spid="41"/>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47"/>
                                        </p:tgtEl>
                                        <p:attrNameLst>
                                          <p:attrName>style.visibility</p:attrName>
                                        </p:attrNameLst>
                                      </p:cBhvr>
                                      <p:to>
                                        <p:strVal val="visible"/>
                                      </p:to>
                                    </p:set>
                                    <p:animEffect transition="in" filter="fade">
                                      <p:cBhvr>
                                        <p:cTn id="107" dur="500"/>
                                        <p:tgtEl>
                                          <p:spTgt spid="47"/>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xit" presetSubtype="0" fill="hold" grpId="1" nodeType="clickEffect">
                                  <p:stCondLst>
                                    <p:cond delay="0"/>
                                  </p:stCondLst>
                                  <p:childTnLst>
                                    <p:animEffect transition="out" filter="fade">
                                      <p:cBhvr>
                                        <p:cTn id="111" dur="500"/>
                                        <p:tgtEl>
                                          <p:spTgt spid="11"/>
                                        </p:tgtEl>
                                      </p:cBhvr>
                                    </p:animEffect>
                                    <p:set>
                                      <p:cBhvr>
                                        <p:cTn id="112" dur="1" fill="hold">
                                          <p:stCondLst>
                                            <p:cond delay="499"/>
                                          </p:stCondLst>
                                        </p:cTn>
                                        <p:tgtEl>
                                          <p:spTgt spid="11"/>
                                        </p:tgtEl>
                                        <p:attrNameLst>
                                          <p:attrName>style.visibility</p:attrName>
                                        </p:attrNameLst>
                                      </p:cBhvr>
                                      <p:to>
                                        <p:strVal val="hidden"/>
                                      </p:to>
                                    </p:set>
                                  </p:childTnLst>
                                </p:cTn>
                              </p:par>
                              <p:par>
                                <p:cTn id="113" presetID="10" presetClass="exit" presetSubtype="0" fill="hold" grpId="1" nodeType="withEffect">
                                  <p:stCondLst>
                                    <p:cond delay="0"/>
                                  </p:stCondLst>
                                  <p:childTnLst>
                                    <p:animEffect transition="out" filter="fade">
                                      <p:cBhvr>
                                        <p:cTn id="114" dur="500"/>
                                        <p:tgtEl>
                                          <p:spTgt spid="9"/>
                                        </p:tgtEl>
                                      </p:cBhvr>
                                    </p:animEffect>
                                    <p:set>
                                      <p:cBhvr>
                                        <p:cTn id="115" dur="1" fill="hold">
                                          <p:stCondLst>
                                            <p:cond delay="499"/>
                                          </p:stCondLst>
                                        </p:cTn>
                                        <p:tgtEl>
                                          <p:spTgt spid="9"/>
                                        </p:tgtEl>
                                        <p:attrNameLst>
                                          <p:attrName>style.visibility</p:attrName>
                                        </p:attrNameLst>
                                      </p:cBhvr>
                                      <p:to>
                                        <p:strVal val="hidden"/>
                                      </p:to>
                                    </p:set>
                                  </p:childTnLst>
                                </p:cTn>
                              </p:par>
                              <p:par>
                                <p:cTn id="116" presetID="10" presetClass="exit" presetSubtype="0" fill="hold" grpId="1" nodeType="withEffect">
                                  <p:stCondLst>
                                    <p:cond delay="0"/>
                                  </p:stCondLst>
                                  <p:childTnLst>
                                    <p:animEffect transition="out" filter="fade">
                                      <p:cBhvr>
                                        <p:cTn id="117" dur="500"/>
                                        <p:tgtEl>
                                          <p:spTgt spid="38"/>
                                        </p:tgtEl>
                                      </p:cBhvr>
                                    </p:animEffect>
                                    <p:set>
                                      <p:cBhvr>
                                        <p:cTn id="118" dur="1" fill="hold">
                                          <p:stCondLst>
                                            <p:cond delay="499"/>
                                          </p:stCondLst>
                                        </p:cTn>
                                        <p:tgtEl>
                                          <p:spTgt spid="38"/>
                                        </p:tgtEl>
                                        <p:attrNameLst>
                                          <p:attrName>style.visibility</p:attrName>
                                        </p:attrNameLst>
                                      </p:cBhvr>
                                      <p:to>
                                        <p:strVal val="hidden"/>
                                      </p:to>
                                    </p:set>
                                  </p:childTnLst>
                                </p:cTn>
                              </p:par>
                              <p:par>
                                <p:cTn id="119" presetID="10" presetClass="exit" presetSubtype="0" fill="hold" grpId="1" nodeType="withEffect">
                                  <p:stCondLst>
                                    <p:cond delay="0"/>
                                  </p:stCondLst>
                                  <p:childTnLst>
                                    <p:animEffect transition="out" filter="fade">
                                      <p:cBhvr>
                                        <p:cTn id="120" dur="500"/>
                                        <p:tgtEl>
                                          <p:spTgt spid="39"/>
                                        </p:tgtEl>
                                      </p:cBhvr>
                                    </p:animEffect>
                                    <p:set>
                                      <p:cBhvr>
                                        <p:cTn id="121" dur="1" fill="hold">
                                          <p:stCondLst>
                                            <p:cond delay="499"/>
                                          </p:stCondLst>
                                        </p:cTn>
                                        <p:tgtEl>
                                          <p:spTgt spid="39"/>
                                        </p:tgtEl>
                                        <p:attrNameLst>
                                          <p:attrName>style.visibility</p:attrName>
                                        </p:attrNameLst>
                                      </p:cBhvr>
                                      <p:to>
                                        <p:strVal val="hidden"/>
                                      </p:to>
                                    </p:set>
                                  </p:childTnLst>
                                </p:cTn>
                              </p:par>
                              <p:par>
                                <p:cTn id="122" presetID="10" presetClass="exit" presetSubtype="0" fill="hold" grpId="1" nodeType="withEffect">
                                  <p:stCondLst>
                                    <p:cond delay="0"/>
                                  </p:stCondLst>
                                  <p:childTnLst>
                                    <p:animEffect transition="out" filter="fade">
                                      <p:cBhvr>
                                        <p:cTn id="123" dur="500"/>
                                        <p:tgtEl>
                                          <p:spTgt spid="40"/>
                                        </p:tgtEl>
                                      </p:cBhvr>
                                    </p:animEffect>
                                    <p:set>
                                      <p:cBhvr>
                                        <p:cTn id="124" dur="1" fill="hold">
                                          <p:stCondLst>
                                            <p:cond delay="499"/>
                                          </p:stCondLst>
                                        </p:cTn>
                                        <p:tgtEl>
                                          <p:spTgt spid="40"/>
                                        </p:tgtEl>
                                        <p:attrNameLst>
                                          <p:attrName>style.visibility</p:attrName>
                                        </p:attrNameLst>
                                      </p:cBhvr>
                                      <p:to>
                                        <p:strVal val="hidden"/>
                                      </p:to>
                                    </p:set>
                                  </p:childTnLst>
                                </p:cTn>
                              </p:par>
                              <p:par>
                                <p:cTn id="125" presetID="10" presetClass="exit" presetSubtype="0" fill="hold" grpId="1" nodeType="withEffect">
                                  <p:stCondLst>
                                    <p:cond delay="0"/>
                                  </p:stCondLst>
                                  <p:childTnLst>
                                    <p:animEffect transition="out" filter="fade">
                                      <p:cBhvr>
                                        <p:cTn id="126" dur="500"/>
                                        <p:tgtEl>
                                          <p:spTgt spid="41"/>
                                        </p:tgtEl>
                                      </p:cBhvr>
                                    </p:animEffect>
                                    <p:set>
                                      <p:cBhvr>
                                        <p:cTn id="127" dur="1" fill="hold">
                                          <p:stCondLst>
                                            <p:cond delay="499"/>
                                          </p:stCondLst>
                                        </p:cTn>
                                        <p:tgtEl>
                                          <p:spTgt spid="41"/>
                                        </p:tgtEl>
                                        <p:attrNameLst>
                                          <p:attrName>style.visibility</p:attrName>
                                        </p:attrNameLst>
                                      </p:cBhvr>
                                      <p:to>
                                        <p:strVal val="hidden"/>
                                      </p:to>
                                    </p:se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3"/>
                                        </p:tgtEl>
                                        <p:attrNameLst>
                                          <p:attrName>style.visibility</p:attrName>
                                        </p:attrNameLst>
                                      </p:cBhvr>
                                      <p:to>
                                        <p:strVal val="visible"/>
                                      </p:to>
                                    </p:set>
                                    <p:animEffect transition="in" filter="fade">
                                      <p:cBhvr>
                                        <p:cTn id="132" dur="500"/>
                                        <p:tgtEl>
                                          <p:spTgt spid="3"/>
                                        </p:tgtEl>
                                      </p:cBhvr>
                                    </p:animEffect>
                                  </p:childTnLst>
                                </p:cTn>
                              </p:par>
                              <p:par>
                                <p:cTn id="133" presetID="10" presetClass="entr" presetSubtype="0" fill="hold" nodeType="withEffect">
                                  <p:stCondLst>
                                    <p:cond delay="0"/>
                                  </p:stCondLst>
                                  <p:childTnLst>
                                    <p:set>
                                      <p:cBhvr>
                                        <p:cTn id="134" dur="1" fill="hold">
                                          <p:stCondLst>
                                            <p:cond delay="0"/>
                                          </p:stCondLst>
                                        </p:cTn>
                                        <p:tgtEl>
                                          <p:spTgt spid="89"/>
                                        </p:tgtEl>
                                        <p:attrNameLst>
                                          <p:attrName>style.visibility</p:attrName>
                                        </p:attrNameLst>
                                      </p:cBhvr>
                                      <p:to>
                                        <p:strVal val="visible"/>
                                      </p:to>
                                    </p:set>
                                    <p:animEffect transition="in" filter="fade">
                                      <p:cBhvr>
                                        <p:cTn id="135" dur="500"/>
                                        <p:tgtEl>
                                          <p:spTgt spid="89"/>
                                        </p:tgtEl>
                                      </p:cBhvr>
                                    </p:animEffect>
                                  </p:childTnLst>
                                </p:cTn>
                              </p:par>
                            </p:childTnLst>
                          </p:cTn>
                        </p:par>
                        <p:par>
                          <p:cTn id="136" fill="hold">
                            <p:stCondLst>
                              <p:cond delay="500"/>
                            </p:stCondLst>
                            <p:childTnLst>
                              <p:par>
                                <p:cTn id="137" presetID="10" presetClass="entr" presetSubtype="0" fill="hold" nodeType="afterEffect">
                                  <p:stCondLst>
                                    <p:cond delay="0"/>
                                  </p:stCondLst>
                                  <p:childTnLst>
                                    <p:set>
                                      <p:cBhvr>
                                        <p:cTn id="138" dur="1" fill="hold">
                                          <p:stCondLst>
                                            <p:cond delay="0"/>
                                          </p:stCondLst>
                                        </p:cTn>
                                        <p:tgtEl>
                                          <p:spTgt spid="91"/>
                                        </p:tgtEl>
                                        <p:attrNameLst>
                                          <p:attrName>style.visibility</p:attrName>
                                        </p:attrNameLst>
                                      </p:cBhvr>
                                      <p:to>
                                        <p:strVal val="visible"/>
                                      </p:to>
                                    </p:set>
                                    <p:animEffect transition="in" filter="fade">
                                      <p:cBhvr>
                                        <p:cTn id="139" dur="500"/>
                                        <p:tgtEl>
                                          <p:spTgt spid="91"/>
                                        </p:tgtEl>
                                      </p:cBhvr>
                                    </p:animEffect>
                                  </p:childTnLst>
                                </p:cTn>
                              </p:par>
                            </p:childTnLst>
                          </p:cTn>
                        </p:par>
                      </p:childTnLst>
                    </p:cTn>
                  </p:par>
                  <p:par>
                    <p:cTn id="140" fill="hold">
                      <p:stCondLst>
                        <p:cond delay="indefinite"/>
                      </p:stCondLst>
                      <p:childTnLst>
                        <p:par>
                          <p:cTn id="141" fill="hold">
                            <p:stCondLst>
                              <p:cond delay="0"/>
                            </p:stCondLst>
                            <p:childTnLst>
                              <p:par>
                                <p:cTn id="142" presetID="42" presetClass="path" presetSubtype="0" accel="50000" decel="50000" fill="hold" nodeType="clickEffect">
                                  <p:stCondLst>
                                    <p:cond delay="0"/>
                                  </p:stCondLst>
                                  <p:childTnLst>
                                    <p:animMotion origin="layout" path="M 3.125E-6 -1.48148E-6 L 0.11523 -0.22454 " pathEditMode="relative" rAng="0" ptsTypes="AA">
                                      <p:cBhvr>
                                        <p:cTn id="143" dur="2000" fill="hold"/>
                                        <p:tgtEl>
                                          <p:spTgt spid="8"/>
                                        </p:tgtEl>
                                        <p:attrNameLst>
                                          <p:attrName>ppt_x</p:attrName>
                                          <p:attrName>ppt_y</p:attrName>
                                        </p:attrNameLst>
                                      </p:cBhvr>
                                      <p:rCtr x="5755" y="-1122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0" grpId="0"/>
      <p:bldP spid="37" grpId="0"/>
      <p:bldP spid="3" grpId="0"/>
      <p:bldP spid="9" grpId="0"/>
      <p:bldP spid="9" grpId="1"/>
      <p:bldP spid="11" grpId="0"/>
      <p:bldP spid="11" grpId="1"/>
      <p:bldP spid="38" grpId="0"/>
      <p:bldP spid="38" grpId="1"/>
      <p:bldP spid="39" grpId="0"/>
      <p:bldP spid="39" grpId="1"/>
      <p:bldP spid="40" grpId="0"/>
      <p:bldP spid="40" grpId="1"/>
      <p:bldP spid="41" grpId="0"/>
      <p:bldP spid="41" grpId="1"/>
      <p:bldP spid="42" grpId="0"/>
      <p:bldP spid="44" grpId="0"/>
      <p:bldP spid="45" grpId="0"/>
      <p:bldP spid="46" grpId="0"/>
      <p:bldP spid="4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18A960F-5D78-4CC9-8E13-D2F587E86505}"/>
              </a:ext>
            </a:extLst>
          </p:cNvPr>
          <p:cNvSpPr>
            <a:spLocks noGrp="1"/>
          </p:cNvSpPr>
          <p:nvPr>
            <p:ph type="title"/>
          </p:nvPr>
        </p:nvSpPr>
        <p:spPr>
          <a:xfrm>
            <a:off x="677334" y="609600"/>
            <a:ext cx="6294966" cy="769034"/>
          </a:xfrm>
        </p:spPr>
        <p:txBody>
          <a:bodyPr>
            <a:noAutofit/>
          </a:bodyPr>
          <a:lstStyle/>
          <a:p>
            <a:pPr rtl="0"/>
            <a:r>
              <a:rPr lang="en-US" sz="4800" dirty="0"/>
              <a:t>Network Topology</a:t>
            </a:r>
            <a:endParaRPr lang="he-IL" sz="4800" dirty="0"/>
          </a:p>
        </p:txBody>
      </p:sp>
      <mc:AlternateContent xmlns:mc="http://schemas.openxmlformats.org/markup-compatibility/2006">
        <mc:Choice xmlns:am3d="http://schemas.microsoft.com/office/drawing/2017/model3d" xmlns="" Requires="am3d">
          <p:graphicFrame>
            <p:nvGraphicFramePr>
              <p:cNvPr id="5" name="3D Model 4" descr="Monitor">
                <a:extLst>
                  <a:ext uri="{FF2B5EF4-FFF2-40B4-BE49-F238E27FC236}">
                    <a16:creationId xmlns:a16="http://schemas.microsoft.com/office/drawing/2014/main" id="{C5B092B4-C839-4D83-88DD-1C1AF65E12CE}"/>
                  </a:ext>
                </a:extLst>
              </p:cNvPr>
              <p:cNvGraphicFramePr>
                <a:graphicFrameLocks noChangeAspect="1"/>
              </p:cNvGraphicFramePr>
              <p:nvPr>
                <p:extLst/>
              </p:nvPr>
            </p:nvGraphicFramePr>
            <p:xfrm>
              <a:off x="322613" y="3429000"/>
              <a:ext cx="2532986" cy="2638250"/>
            </p:xfrm>
            <a:graphic>
              <a:graphicData uri="http://schemas.microsoft.com/office/drawing/2017/model3d">
                <am3d:model3d r:embed="rId3">
                  <am3d:spPr>
                    <a:xfrm>
                      <a:off x="0" y="0"/>
                      <a:ext cx="2532986" cy="2638250"/>
                    </a:xfrm>
                    <a:prstGeom prst="rect">
                      <a:avLst/>
                    </a:prstGeom>
                  </am3d:spPr>
                  <am3d:camera>
                    <am3d:pos x="0" y="0" z="67948358"/>
                    <am3d:up dx="0" dy="36000000" dz="0"/>
                    <am3d:lookAt x="0" y="0" z="0"/>
                    <am3d:perspective fov="2700000"/>
                  </am3d:camera>
                  <am3d:trans>
                    <am3d:meterPerModelUnit n="1668" d="1000000"/>
                    <am3d:preTrans dx="-5497872" dy="1541517" dz="-20719397"/>
                    <am3d:scale>
                      <am3d:sx n="1000000" d="1000000"/>
                      <am3d:sy n="1000000" d="1000000"/>
                      <am3d:sz n="1000000" d="1000000"/>
                    </am3d:scale>
                    <am3d:rot ax="497085" ay="1718541" az="239562"/>
                    <am3d:postTrans dx="0" dy="0" dz="0"/>
                  </am3d:trans>
                  <am3d:raster rName="Office3DRenderer" rVer="16.0.8326">
                    <am3d:blip r:embed="rId4"/>
                  </am3d:raster>
                  <am3d:objViewport viewportSz="379651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Monitor">
                <a:extLst>
                  <a:ext uri="{FF2B5EF4-FFF2-40B4-BE49-F238E27FC236}">
                    <a16:creationId xmlns:a16="http://schemas.microsoft.com/office/drawing/2014/main" id="{C5B092B4-C839-4D83-88DD-1C1AF65E12CE}"/>
                  </a:ext>
                </a:extLst>
              </p:cNvPr>
              <p:cNvPicPr>
                <a:picLocks noGrp="1" noRot="1" noChangeAspect="1" noMove="1" noResize="1" noEditPoints="1" noAdjustHandles="1" noChangeArrowheads="1" noChangeShapeType="1" noCrop="1"/>
              </p:cNvPicPr>
              <p:nvPr/>
            </p:nvPicPr>
            <p:blipFill>
              <a:blip r:embed="rId5"/>
              <a:stretch>
                <a:fillRect/>
              </a:stretch>
            </p:blipFill>
            <p:spPr>
              <a:xfrm>
                <a:off x="322613" y="3429000"/>
                <a:ext cx="2532986" cy="2638250"/>
              </a:xfrm>
              <a:prstGeom prst="rect">
                <a:avLst/>
              </a:prstGeom>
            </p:spPr>
          </p:pic>
        </mc:Fallback>
      </mc:AlternateContent>
      <mc:AlternateContent xmlns:mc="http://schemas.openxmlformats.org/markup-compatibility/2006">
        <mc:Choice xmlns:am3d="http://schemas.microsoft.com/office/drawing/2017/model3d" xmlns="" Requires="am3d">
          <p:graphicFrame>
            <p:nvGraphicFramePr>
              <p:cNvPr id="26" name="3D Model 25" descr="Monitor">
                <a:extLst>
                  <a:ext uri="{FF2B5EF4-FFF2-40B4-BE49-F238E27FC236}">
                    <a16:creationId xmlns:a16="http://schemas.microsoft.com/office/drawing/2014/main" id="{72DC2BFC-F352-4BCA-8C3C-74CBB11C7380}"/>
                  </a:ext>
                </a:extLst>
              </p:cNvPr>
              <p:cNvGraphicFramePr>
                <a:graphicFrameLocks noChangeAspect="1"/>
              </p:cNvGraphicFramePr>
              <p:nvPr>
                <p:extLst/>
              </p:nvPr>
            </p:nvGraphicFramePr>
            <p:xfrm>
              <a:off x="3781469" y="1735017"/>
              <a:ext cx="2281233" cy="2243222"/>
            </p:xfrm>
            <a:graphic>
              <a:graphicData uri="http://schemas.microsoft.com/office/drawing/2017/model3d">
                <am3d:model3d r:embed="rId3">
                  <am3d:spPr>
                    <a:xfrm>
                      <a:off x="0" y="0"/>
                      <a:ext cx="2281233" cy="2243222"/>
                    </a:xfrm>
                    <a:prstGeom prst="rect">
                      <a:avLst/>
                    </a:prstGeom>
                  </am3d:spPr>
                  <am3d:camera>
                    <am3d:pos x="0" y="0" z="67948358"/>
                    <am3d:up dx="0" dy="36000000" dz="0"/>
                    <am3d:lookAt x="0" y="0" z="0"/>
                    <am3d:perspective fov="2700000"/>
                  </am3d:camera>
                  <am3d:trans>
                    <am3d:meterPerModelUnit n="1668" d="1000000"/>
                    <am3d:preTrans dx="-5497872" dy="1541517" dz="-20719397"/>
                    <am3d:scale>
                      <am3d:sx n="1000000" d="1000000"/>
                      <am3d:sy n="1000000" d="1000000"/>
                      <am3d:sz n="1000000" d="1000000"/>
                    </am3d:scale>
                    <am3d:rot ax="479380" ay="62527" az="8777"/>
                    <am3d:postTrans dx="0" dy="0" dz="0"/>
                  </am3d:trans>
                  <am3d:raster rName="Office3DRenderer" rVer="16.0.8326">
                    <am3d:blip r:embed="rId6"/>
                  </am3d:raster>
                  <am3d:objViewport viewportSz="34025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descr="Monitor">
                <a:extLst>
                  <a:ext uri="{FF2B5EF4-FFF2-40B4-BE49-F238E27FC236}">
                    <a16:creationId xmlns:a16="http://schemas.microsoft.com/office/drawing/2014/main" id="{72DC2BFC-F352-4BCA-8C3C-74CBB11C7380}"/>
                  </a:ext>
                </a:extLst>
              </p:cNvPr>
              <p:cNvPicPr>
                <a:picLocks noGrp="1" noRot="1" noChangeAspect="1" noMove="1" noResize="1" noEditPoints="1" noAdjustHandles="1" noChangeArrowheads="1" noChangeShapeType="1" noCrop="1"/>
              </p:cNvPicPr>
              <p:nvPr/>
            </p:nvPicPr>
            <p:blipFill>
              <a:blip r:embed="rId7"/>
              <a:stretch>
                <a:fillRect/>
              </a:stretch>
            </p:blipFill>
            <p:spPr>
              <a:xfrm>
                <a:off x="3781469" y="1735017"/>
                <a:ext cx="2281233" cy="2243222"/>
              </a:xfrm>
              <a:prstGeom prst="rect">
                <a:avLst/>
              </a:prstGeom>
            </p:spPr>
          </p:pic>
        </mc:Fallback>
      </mc:AlternateContent>
      <p:sp>
        <p:nvSpPr>
          <p:cNvPr id="6" name="TextBox 5">
            <a:extLst>
              <a:ext uri="{FF2B5EF4-FFF2-40B4-BE49-F238E27FC236}">
                <a16:creationId xmlns:a16="http://schemas.microsoft.com/office/drawing/2014/main" id="{33FB420F-955A-4EE3-80B2-FF7D558CC21D}"/>
              </a:ext>
            </a:extLst>
          </p:cNvPr>
          <p:cNvSpPr txBox="1"/>
          <p:nvPr/>
        </p:nvSpPr>
        <p:spPr>
          <a:xfrm rot="20694673">
            <a:off x="1419938" y="5602418"/>
            <a:ext cx="831335" cy="323165"/>
          </a:xfrm>
          <a:prstGeom prst="rect">
            <a:avLst/>
          </a:prstGeom>
          <a:noFill/>
        </p:spPr>
        <p:txBody>
          <a:bodyPr wrap="square" rtlCol="0">
            <a:spAutoFit/>
          </a:bodyPr>
          <a:lstStyle/>
          <a:p>
            <a:r>
              <a:rPr lang="en-US" sz="1500" dirty="0">
                <a:solidFill>
                  <a:schemeClr val="bg1"/>
                </a:solidFill>
              </a:rPr>
              <a:t>Client</a:t>
            </a:r>
            <a:endParaRPr lang="en-IL" sz="1500" dirty="0">
              <a:solidFill>
                <a:schemeClr val="bg1"/>
              </a:solidFill>
            </a:endParaRPr>
          </a:p>
        </p:txBody>
      </p:sp>
      <p:sp>
        <p:nvSpPr>
          <p:cNvPr id="30" name="TextBox 29">
            <a:extLst>
              <a:ext uri="{FF2B5EF4-FFF2-40B4-BE49-F238E27FC236}">
                <a16:creationId xmlns:a16="http://schemas.microsoft.com/office/drawing/2014/main" id="{A6226413-9F99-4B01-8B47-317FF5A08D4F}"/>
              </a:ext>
            </a:extLst>
          </p:cNvPr>
          <p:cNvSpPr txBox="1"/>
          <p:nvPr/>
        </p:nvSpPr>
        <p:spPr>
          <a:xfrm>
            <a:off x="4397649" y="3651801"/>
            <a:ext cx="1056889" cy="307777"/>
          </a:xfrm>
          <a:prstGeom prst="rect">
            <a:avLst/>
          </a:prstGeom>
          <a:noFill/>
        </p:spPr>
        <p:txBody>
          <a:bodyPr wrap="square" rtlCol="0">
            <a:spAutoFit/>
          </a:bodyPr>
          <a:lstStyle/>
          <a:p>
            <a:r>
              <a:rPr lang="en-US" sz="1400" dirty="0">
                <a:solidFill>
                  <a:schemeClr val="bg1"/>
                </a:solidFill>
              </a:rPr>
              <a:t>Middle-Box</a:t>
            </a:r>
            <a:endParaRPr lang="en-IL" sz="1400" dirty="0">
              <a:solidFill>
                <a:schemeClr val="bg1"/>
              </a:solidFill>
            </a:endParaRPr>
          </a:p>
        </p:txBody>
      </p:sp>
      <mc:AlternateContent xmlns:mc="http://schemas.openxmlformats.org/markup-compatibility/2006">
        <mc:Choice xmlns:am3d="http://schemas.microsoft.com/office/drawing/2017/model3d" xmlns="" Requires="am3d">
          <p:graphicFrame>
            <p:nvGraphicFramePr>
              <p:cNvPr id="32" name="3D Model 31" descr="Monitor">
                <a:extLst>
                  <a:ext uri="{FF2B5EF4-FFF2-40B4-BE49-F238E27FC236}">
                    <a16:creationId xmlns:a16="http://schemas.microsoft.com/office/drawing/2014/main" id="{81758534-0872-405E-99A2-5C15667EF95B}"/>
                  </a:ext>
                </a:extLst>
              </p:cNvPr>
              <p:cNvGraphicFramePr>
                <a:graphicFrameLocks noChangeAspect="1"/>
              </p:cNvGraphicFramePr>
              <p:nvPr>
                <p:extLst/>
              </p:nvPr>
            </p:nvGraphicFramePr>
            <p:xfrm>
              <a:off x="6988574" y="3429000"/>
              <a:ext cx="2520542" cy="2535883"/>
            </p:xfrm>
            <a:graphic>
              <a:graphicData uri="http://schemas.microsoft.com/office/drawing/2017/model3d">
                <am3d:model3d r:embed="rId3">
                  <am3d:spPr>
                    <a:xfrm>
                      <a:off x="0" y="0"/>
                      <a:ext cx="2520542" cy="2535883"/>
                    </a:xfrm>
                    <a:prstGeom prst="rect">
                      <a:avLst/>
                    </a:prstGeom>
                  </am3d:spPr>
                  <am3d:camera>
                    <am3d:pos x="0" y="0" z="67948358"/>
                    <am3d:up dx="0" dy="36000000" dz="0"/>
                    <am3d:lookAt x="0" y="0" z="0"/>
                    <am3d:perspective fov="2700000"/>
                  </am3d:camera>
                  <am3d:trans>
                    <am3d:meterPerModelUnit n="1668" d="1000000"/>
                    <am3d:preTrans dx="-5497872" dy="1541517" dz="-20719397"/>
                    <am3d:scale>
                      <am3d:sx n="1000000" d="1000000"/>
                      <am3d:sy n="1000000" d="1000000"/>
                      <am3d:sz n="1000000" d="1000000"/>
                    </am3d:scale>
                    <am3d:rot ax="367642" ay="-1263413" az="-132531"/>
                    <am3d:postTrans dx="0" dy="0" dz="0"/>
                  </am3d:trans>
                  <am3d:raster rName="Office3DRenderer" rVer="16.0.8326">
                    <am3d:blip r:embed="rId8"/>
                  </am3d:raster>
                  <am3d:objViewport viewportSz="375760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2" name="3D Model 31" descr="Monitor">
                <a:extLst>
                  <a:ext uri="{FF2B5EF4-FFF2-40B4-BE49-F238E27FC236}">
                    <a16:creationId xmlns:a16="http://schemas.microsoft.com/office/drawing/2014/main" id="{81758534-0872-405E-99A2-5C15667EF95B}"/>
                  </a:ext>
                </a:extLst>
              </p:cNvPr>
              <p:cNvPicPr>
                <a:picLocks noGrp="1" noRot="1" noChangeAspect="1" noMove="1" noResize="1" noEditPoints="1" noAdjustHandles="1" noChangeArrowheads="1" noChangeShapeType="1" noCrop="1"/>
              </p:cNvPicPr>
              <p:nvPr/>
            </p:nvPicPr>
            <p:blipFill>
              <a:blip r:embed="rId9"/>
              <a:stretch>
                <a:fillRect/>
              </a:stretch>
            </p:blipFill>
            <p:spPr>
              <a:xfrm>
                <a:off x="6988574" y="3429000"/>
                <a:ext cx="2520542" cy="2535883"/>
              </a:xfrm>
              <a:prstGeom prst="rect">
                <a:avLst/>
              </a:prstGeom>
            </p:spPr>
          </p:pic>
        </mc:Fallback>
      </mc:AlternateContent>
      <p:sp>
        <p:nvSpPr>
          <p:cNvPr id="37" name="TextBox 36">
            <a:extLst>
              <a:ext uri="{FF2B5EF4-FFF2-40B4-BE49-F238E27FC236}">
                <a16:creationId xmlns:a16="http://schemas.microsoft.com/office/drawing/2014/main" id="{8D433E2E-23F0-4A5A-A3AF-1DD8E93D9DAA}"/>
              </a:ext>
            </a:extLst>
          </p:cNvPr>
          <p:cNvSpPr txBox="1"/>
          <p:nvPr/>
        </p:nvSpPr>
        <p:spPr>
          <a:xfrm rot="501208">
            <a:off x="7764468" y="5564382"/>
            <a:ext cx="831335" cy="323165"/>
          </a:xfrm>
          <a:prstGeom prst="rect">
            <a:avLst/>
          </a:prstGeom>
          <a:noFill/>
        </p:spPr>
        <p:txBody>
          <a:bodyPr wrap="square" rtlCol="0">
            <a:spAutoFit/>
          </a:bodyPr>
          <a:lstStyle/>
          <a:p>
            <a:r>
              <a:rPr lang="en-US" sz="1500" dirty="0">
                <a:solidFill>
                  <a:schemeClr val="bg1"/>
                </a:solidFill>
              </a:rPr>
              <a:t>Server</a:t>
            </a:r>
            <a:endParaRPr lang="en-IL" sz="1500" dirty="0">
              <a:solidFill>
                <a:schemeClr val="bg1"/>
              </a:solidFill>
            </a:endParaRPr>
          </a:p>
        </p:txBody>
      </p:sp>
      <p:sp>
        <p:nvSpPr>
          <p:cNvPr id="13" name="TextBox 12">
            <a:extLst>
              <a:ext uri="{FF2B5EF4-FFF2-40B4-BE49-F238E27FC236}">
                <a16:creationId xmlns:a16="http://schemas.microsoft.com/office/drawing/2014/main" id="{42F02F76-D120-4D25-912B-A354CF09B05E}"/>
              </a:ext>
            </a:extLst>
          </p:cNvPr>
          <p:cNvSpPr txBox="1"/>
          <p:nvPr/>
        </p:nvSpPr>
        <p:spPr>
          <a:xfrm>
            <a:off x="2189795" y="5890398"/>
            <a:ext cx="2122714" cy="338554"/>
          </a:xfrm>
          <a:prstGeom prst="rect">
            <a:avLst/>
          </a:prstGeom>
          <a:noFill/>
        </p:spPr>
        <p:txBody>
          <a:bodyPr wrap="square" rtlCol="0">
            <a:spAutoFit/>
          </a:bodyPr>
          <a:lstStyle/>
          <a:p>
            <a:r>
              <a:rPr lang="en-US" sz="1600" dirty="0"/>
              <a:t>IP : 10.10.90.101</a:t>
            </a:r>
            <a:endParaRPr lang="en-IL" sz="1600" dirty="0"/>
          </a:p>
        </p:txBody>
      </p:sp>
      <p:sp>
        <p:nvSpPr>
          <p:cNvPr id="43" name="TextBox 42">
            <a:extLst>
              <a:ext uri="{FF2B5EF4-FFF2-40B4-BE49-F238E27FC236}">
                <a16:creationId xmlns:a16="http://schemas.microsoft.com/office/drawing/2014/main" id="{F3D3A004-AEBC-4D96-9F7B-02D195DD0483}"/>
              </a:ext>
            </a:extLst>
          </p:cNvPr>
          <p:cNvSpPr txBox="1"/>
          <p:nvPr/>
        </p:nvSpPr>
        <p:spPr>
          <a:xfrm>
            <a:off x="2208428" y="2479225"/>
            <a:ext cx="2122714" cy="338554"/>
          </a:xfrm>
          <a:prstGeom prst="rect">
            <a:avLst/>
          </a:prstGeom>
          <a:noFill/>
        </p:spPr>
        <p:txBody>
          <a:bodyPr wrap="square" rtlCol="0">
            <a:spAutoFit/>
          </a:bodyPr>
          <a:lstStyle/>
          <a:p>
            <a:r>
              <a:rPr lang="en-US" sz="1600" dirty="0"/>
              <a:t>IP: 10.10.90.100</a:t>
            </a:r>
            <a:endParaRPr lang="en-IL" sz="1600" dirty="0"/>
          </a:p>
        </p:txBody>
      </p:sp>
      <p:cxnSp>
        <p:nvCxnSpPr>
          <p:cNvPr id="64" name="Straight Connector 63">
            <a:extLst>
              <a:ext uri="{FF2B5EF4-FFF2-40B4-BE49-F238E27FC236}">
                <a16:creationId xmlns:a16="http://schemas.microsoft.com/office/drawing/2014/main" id="{49C7E0BD-6B3B-4735-B5EA-D10CA7D76661}"/>
              </a:ext>
            </a:extLst>
          </p:cNvPr>
          <p:cNvCxnSpPr>
            <a:cxnSpLocks/>
            <a:stCxn id="26" idx="3"/>
          </p:cNvCxnSpPr>
          <p:nvPr/>
        </p:nvCxnSpPr>
        <p:spPr>
          <a:xfrm>
            <a:off x="6062702" y="2856629"/>
            <a:ext cx="762641"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65" name="Straight Connector 64">
            <a:extLst>
              <a:ext uri="{FF2B5EF4-FFF2-40B4-BE49-F238E27FC236}">
                <a16:creationId xmlns:a16="http://schemas.microsoft.com/office/drawing/2014/main" id="{84C4472F-7DB4-4541-83F6-C6A4B38DAE14}"/>
              </a:ext>
            </a:extLst>
          </p:cNvPr>
          <p:cNvCxnSpPr>
            <a:cxnSpLocks/>
          </p:cNvCxnSpPr>
          <p:nvPr/>
        </p:nvCxnSpPr>
        <p:spPr>
          <a:xfrm>
            <a:off x="6825343" y="2856628"/>
            <a:ext cx="0" cy="2144486"/>
          </a:xfrm>
          <a:prstGeom prst="line">
            <a:avLst/>
          </a:prstGeom>
        </p:spPr>
        <p:style>
          <a:lnRef idx="3">
            <a:schemeClr val="accent1"/>
          </a:lnRef>
          <a:fillRef idx="0">
            <a:schemeClr val="accent1"/>
          </a:fillRef>
          <a:effectRef idx="2">
            <a:schemeClr val="accent1"/>
          </a:effectRef>
          <a:fontRef idx="minor">
            <a:schemeClr val="tx1"/>
          </a:fontRef>
        </p:style>
      </p:cxnSp>
      <p:cxnSp>
        <p:nvCxnSpPr>
          <p:cNvPr id="66" name="Straight Connector 65">
            <a:extLst>
              <a:ext uri="{FF2B5EF4-FFF2-40B4-BE49-F238E27FC236}">
                <a16:creationId xmlns:a16="http://schemas.microsoft.com/office/drawing/2014/main" id="{AE48B0F7-8A2F-4516-B600-EAA4E2965CDE}"/>
              </a:ext>
            </a:extLst>
          </p:cNvPr>
          <p:cNvCxnSpPr>
            <a:cxnSpLocks/>
          </p:cNvCxnSpPr>
          <p:nvPr/>
        </p:nvCxnSpPr>
        <p:spPr>
          <a:xfrm>
            <a:off x="6825343" y="5001114"/>
            <a:ext cx="348985" cy="0"/>
          </a:xfrm>
          <a:prstGeom prst="line">
            <a:avLst/>
          </a:prstGeom>
        </p:spPr>
        <p:style>
          <a:lnRef idx="3">
            <a:schemeClr val="accent1"/>
          </a:lnRef>
          <a:fillRef idx="0">
            <a:schemeClr val="accent1"/>
          </a:fillRef>
          <a:effectRef idx="2">
            <a:schemeClr val="accent1"/>
          </a:effectRef>
          <a:fontRef idx="minor">
            <a:schemeClr val="tx1"/>
          </a:fontRef>
        </p:style>
      </p:cxnSp>
      <p:sp>
        <p:nvSpPr>
          <p:cNvPr id="72" name="TextBox 71">
            <a:extLst>
              <a:ext uri="{FF2B5EF4-FFF2-40B4-BE49-F238E27FC236}">
                <a16:creationId xmlns:a16="http://schemas.microsoft.com/office/drawing/2014/main" id="{FFD51EEE-6319-4C86-94D9-47B4B31BD259}"/>
              </a:ext>
            </a:extLst>
          </p:cNvPr>
          <p:cNvSpPr txBox="1"/>
          <p:nvPr/>
        </p:nvSpPr>
        <p:spPr>
          <a:xfrm>
            <a:off x="6057421" y="2465232"/>
            <a:ext cx="2122714" cy="338554"/>
          </a:xfrm>
          <a:prstGeom prst="rect">
            <a:avLst/>
          </a:prstGeom>
          <a:noFill/>
        </p:spPr>
        <p:txBody>
          <a:bodyPr wrap="square" rtlCol="0">
            <a:spAutoFit/>
          </a:bodyPr>
          <a:lstStyle/>
          <a:p>
            <a:r>
              <a:rPr lang="en-US" sz="1600" dirty="0"/>
              <a:t>IP: 10.10.80.100</a:t>
            </a:r>
            <a:endParaRPr lang="en-IL" sz="1600" dirty="0"/>
          </a:p>
        </p:txBody>
      </p:sp>
      <p:sp>
        <p:nvSpPr>
          <p:cNvPr id="73" name="TextBox 72">
            <a:extLst>
              <a:ext uri="{FF2B5EF4-FFF2-40B4-BE49-F238E27FC236}">
                <a16:creationId xmlns:a16="http://schemas.microsoft.com/office/drawing/2014/main" id="{17415064-E7DA-48E6-B168-51A843EDCF1E}"/>
              </a:ext>
            </a:extLst>
          </p:cNvPr>
          <p:cNvSpPr txBox="1"/>
          <p:nvPr/>
        </p:nvSpPr>
        <p:spPr>
          <a:xfrm>
            <a:off x="5986167" y="5898692"/>
            <a:ext cx="2122714" cy="338554"/>
          </a:xfrm>
          <a:prstGeom prst="rect">
            <a:avLst/>
          </a:prstGeom>
          <a:noFill/>
        </p:spPr>
        <p:txBody>
          <a:bodyPr wrap="square" rtlCol="0">
            <a:spAutoFit/>
          </a:bodyPr>
          <a:lstStyle/>
          <a:p>
            <a:r>
              <a:rPr lang="en-US" sz="1600" dirty="0"/>
              <a:t>IP : 10.10.80.102</a:t>
            </a:r>
          </a:p>
        </p:txBody>
      </p:sp>
      <p:grpSp>
        <p:nvGrpSpPr>
          <p:cNvPr id="78" name="Group 77">
            <a:extLst>
              <a:ext uri="{FF2B5EF4-FFF2-40B4-BE49-F238E27FC236}">
                <a16:creationId xmlns:a16="http://schemas.microsoft.com/office/drawing/2014/main" id="{4946400C-F321-4AF2-9661-81A84C178AD5}"/>
              </a:ext>
            </a:extLst>
          </p:cNvPr>
          <p:cNvGrpSpPr/>
          <p:nvPr/>
        </p:nvGrpSpPr>
        <p:grpSpPr>
          <a:xfrm flipH="1">
            <a:off x="2604660" y="2817779"/>
            <a:ext cx="1220157" cy="2144486"/>
            <a:chOff x="4059731" y="4274119"/>
            <a:chExt cx="1111626" cy="2144486"/>
          </a:xfrm>
        </p:grpSpPr>
        <p:cxnSp>
          <p:nvCxnSpPr>
            <p:cNvPr id="75" name="Straight Connector 74">
              <a:extLst>
                <a:ext uri="{FF2B5EF4-FFF2-40B4-BE49-F238E27FC236}">
                  <a16:creationId xmlns:a16="http://schemas.microsoft.com/office/drawing/2014/main" id="{7676B87A-0BAB-41CE-98CD-B4316FDA1AF1}"/>
                </a:ext>
              </a:extLst>
            </p:cNvPr>
            <p:cNvCxnSpPr>
              <a:cxnSpLocks/>
            </p:cNvCxnSpPr>
            <p:nvPr/>
          </p:nvCxnSpPr>
          <p:spPr>
            <a:xfrm>
              <a:off x="4059731" y="4274120"/>
              <a:ext cx="762641"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76" name="Straight Connector 75">
              <a:extLst>
                <a:ext uri="{FF2B5EF4-FFF2-40B4-BE49-F238E27FC236}">
                  <a16:creationId xmlns:a16="http://schemas.microsoft.com/office/drawing/2014/main" id="{7FE0085D-1CC1-4585-97C6-BB8EF7A57A9E}"/>
                </a:ext>
              </a:extLst>
            </p:cNvPr>
            <p:cNvCxnSpPr>
              <a:cxnSpLocks/>
            </p:cNvCxnSpPr>
            <p:nvPr/>
          </p:nvCxnSpPr>
          <p:spPr>
            <a:xfrm>
              <a:off x="4822372" y="4274119"/>
              <a:ext cx="0" cy="2144486"/>
            </a:xfrm>
            <a:prstGeom prst="line">
              <a:avLst/>
            </a:prstGeom>
          </p:spPr>
          <p:style>
            <a:lnRef idx="3">
              <a:schemeClr val="accent1"/>
            </a:lnRef>
            <a:fillRef idx="0">
              <a:schemeClr val="accent1"/>
            </a:fillRef>
            <a:effectRef idx="2">
              <a:schemeClr val="accent1"/>
            </a:effectRef>
            <a:fontRef idx="minor">
              <a:schemeClr val="tx1"/>
            </a:fontRef>
          </p:style>
        </p:cxnSp>
        <p:cxnSp>
          <p:nvCxnSpPr>
            <p:cNvPr id="77" name="Straight Connector 76">
              <a:extLst>
                <a:ext uri="{FF2B5EF4-FFF2-40B4-BE49-F238E27FC236}">
                  <a16:creationId xmlns:a16="http://schemas.microsoft.com/office/drawing/2014/main" id="{03B41DFF-0E51-48D9-ACCE-663B8A5DD985}"/>
                </a:ext>
              </a:extLst>
            </p:cNvPr>
            <p:cNvCxnSpPr>
              <a:cxnSpLocks/>
            </p:cNvCxnSpPr>
            <p:nvPr/>
          </p:nvCxnSpPr>
          <p:spPr>
            <a:xfrm>
              <a:off x="4822372" y="6418605"/>
              <a:ext cx="348985" cy="0"/>
            </a:xfrm>
            <a:prstGeom prst="line">
              <a:avLst/>
            </a:prstGeom>
          </p:spPr>
          <p:style>
            <a:lnRef idx="3">
              <a:schemeClr val="accent1"/>
            </a:lnRef>
            <a:fillRef idx="0">
              <a:schemeClr val="accent1"/>
            </a:fillRef>
            <a:effectRef idx="2">
              <a:schemeClr val="accent1"/>
            </a:effectRef>
            <a:fontRef idx="minor">
              <a:schemeClr val="tx1"/>
            </a:fontRef>
          </p:style>
        </p:cxnSp>
      </p:grpSp>
      <p:sp>
        <p:nvSpPr>
          <p:cNvPr id="84" name="TextBox 83">
            <a:extLst>
              <a:ext uri="{FF2B5EF4-FFF2-40B4-BE49-F238E27FC236}">
                <a16:creationId xmlns:a16="http://schemas.microsoft.com/office/drawing/2014/main" id="{C88D6B19-9FE1-45E9-BE5C-5D86204E248B}"/>
              </a:ext>
            </a:extLst>
          </p:cNvPr>
          <p:cNvSpPr txBox="1"/>
          <p:nvPr/>
        </p:nvSpPr>
        <p:spPr>
          <a:xfrm>
            <a:off x="2189795" y="6110887"/>
            <a:ext cx="2122714" cy="338554"/>
          </a:xfrm>
          <a:prstGeom prst="rect">
            <a:avLst/>
          </a:prstGeom>
          <a:noFill/>
        </p:spPr>
        <p:txBody>
          <a:bodyPr wrap="square" rtlCol="0">
            <a:spAutoFit/>
          </a:bodyPr>
          <a:lstStyle/>
          <a:p>
            <a:r>
              <a:rPr lang="en-US" sz="1600" dirty="0"/>
              <a:t>SM: 255.255.255.0</a:t>
            </a:r>
            <a:endParaRPr lang="en-IL" sz="1600" dirty="0"/>
          </a:p>
        </p:txBody>
      </p:sp>
      <p:sp>
        <p:nvSpPr>
          <p:cNvPr id="85" name="TextBox 84">
            <a:extLst>
              <a:ext uri="{FF2B5EF4-FFF2-40B4-BE49-F238E27FC236}">
                <a16:creationId xmlns:a16="http://schemas.microsoft.com/office/drawing/2014/main" id="{B5D8A0BF-54DB-4993-823B-766477A3D3CF}"/>
              </a:ext>
            </a:extLst>
          </p:cNvPr>
          <p:cNvSpPr txBox="1"/>
          <p:nvPr/>
        </p:nvSpPr>
        <p:spPr>
          <a:xfrm>
            <a:off x="2189795" y="6333254"/>
            <a:ext cx="2122714" cy="338554"/>
          </a:xfrm>
          <a:prstGeom prst="rect">
            <a:avLst/>
          </a:prstGeom>
          <a:noFill/>
        </p:spPr>
        <p:txBody>
          <a:bodyPr wrap="square" rtlCol="0">
            <a:spAutoFit/>
          </a:bodyPr>
          <a:lstStyle/>
          <a:p>
            <a:r>
              <a:rPr lang="en-US" sz="1600" dirty="0"/>
              <a:t>DG: 10.10.90.100</a:t>
            </a:r>
            <a:endParaRPr lang="en-IL" sz="1600" dirty="0"/>
          </a:p>
        </p:txBody>
      </p:sp>
      <p:sp>
        <p:nvSpPr>
          <p:cNvPr id="86" name="TextBox 85">
            <a:extLst>
              <a:ext uri="{FF2B5EF4-FFF2-40B4-BE49-F238E27FC236}">
                <a16:creationId xmlns:a16="http://schemas.microsoft.com/office/drawing/2014/main" id="{07E4B0A2-D747-450A-BD48-0866F6A0CDFB}"/>
              </a:ext>
            </a:extLst>
          </p:cNvPr>
          <p:cNvSpPr txBox="1"/>
          <p:nvPr/>
        </p:nvSpPr>
        <p:spPr>
          <a:xfrm>
            <a:off x="5976836" y="6113726"/>
            <a:ext cx="2122714" cy="338554"/>
          </a:xfrm>
          <a:prstGeom prst="rect">
            <a:avLst/>
          </a:prstGeom>
          <a:noFill/>
        </p:spPr>
        <p:txBody>
          <a:bodyPr wrap="square" rtlCol="0">
            <a:spAutoFit/>
          </a:bodyPr>
          <a:lstStyle/>
          <a:p>
            <a:r>
              <a:rPr lang="en-US" sz="1600" dirty="0"/>
              <a:t>SM: 255.255.255.0</a:t>
            </a:r>
            <a:endParaRPr lang="en-IL" sz="1600" dirty="0"/>
          </a:p>
        </p:txBody>
      </p:sp>
      <p:sp>
        <p:nvSpPr>
          <p:cNvPr id="87" name="TextBox 86">
            <a:extLst>
              <a:ext uri="{FF2B5EF4-FFF2-40B4-BE49-F238E27FC236}">
                <a16:creationId xmlns:a16="http://schemas.microsoft.com/office/drawing/2014/main" id="{30534834-17CD-4864-A8B3-DA451BE00BE0}"/>
              </a:ext>
            </a:extLst>
          </p:cNvPr>
          <p:cNvSpPr txBox="1"/>
          <p:nvPr/>
        </p:nvSpPr>
        <p:spPr>
          <a:xfrm>
            <a:off x="5976836" y="6336093"/>
            <a:ext cx="2122714" cy="338554"/>
          </a:xfrm>
          <a:prstGeom prst="rect">
            <a:avLst/>
          </a:prstGeom>
          <a:noFill/>
        </p:spPr>
        <p:txBody>
          <a:bodyPr wrap="square" rtlCol="0">
            <a:spAutoFit/>
          </a:bodyPr>
          <a:lstStyle/>
          <a:p>
            <a:r>
              <a:rPr lang="en-US" sz="1600" dirty="0"/>
              <a:t>DG: 10.10.80.100</a:t>
            </a:r>
            <a:endParaRPr lang="en-IL" sz="1600" dirty="0"/>
          </a:p>
        </p:txBody>
      </p:sp>
      <p:pic>
        <p:nvPicPr>
          <p:cNvPr id="1026" name="Picture 2" descr="Image result for magnifying glass"/>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25690" y="1778669"/>
            <a:ext cx="2538412" cy="253841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magnifying glass"/>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09417" y="1663844"/>
            <a:ext cx="2538412" cy="2538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59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1" presetClass="path" presetSubtype="0" accel="50000" decel="50000" fill="hold" nodeType="afterEffect">
                                  <p:stCondLst>
                                    <p:cond delay="0"/>
                                  </p:stCondLst>
                                  <p:childTnLst>
                                    <p:animMotion origin="layout" path="M -2.29167E-6 -2.96296E-6 C 0.06901 -2.96296E-6 0.125 0.05602 0.125 0.125 C 0.125 0.19398 0.06901 0.25 -2.29167E-6 0.25 C -0.06901 0.25 -0.125 0.19398 -0.125 0.125 C -0.125 0.05602 -0.06901 -2.96296E-6 -2.29167E-6 -2.96296E-6 Z " pathEditMode="relative" rAng="0" ptsTypes="AAAAA">
                                      <p:cBhvr>
                                        <p:cTn id="10" dur="2000" fill="hold"/>
                                        <p:tgtEl>
                                          <p:spTgt spid="1026"/>
                                        </p:tgtEl>
                                        <p:attrNameLst>
                                          <p:attrName>ppt_x</p:attrName>
                                          <p:attrName>ppt_y</p:attrName>
                                        </p:attrNameLst>
                                      </p:cBhvr>
                                      <p:rCtr x="0" y="12500"/>
                                    </p:animMotion>
                                  </p:childTnLst>
                                </p:cTn>
                              </p:par>
                            </p:childTnLst>
                          </p:cTn>
                        </p:par>
                        <p:par>
                          <p:cTn id="11" fill="hold">
                            <p:stCondLst>
                              <p:cond delay="2500"/>
                            </p:stCondLst>
                            <p:childTnLst>
                              <p:par>
                                <p:cTn id="12" presetID="10" presetClass="exit" presetSubtype="0" fill="hold" nodeType="afterEffect">
                                  <p:stCondLst>
                                    <p:cond delay="0"/>
                                  </p:stCondLst>
                                  <p:childTnLst>
                                    <p:animEffect transition="out" filter="fade">
                                      <p:cBhvr>
                                        <p:cTn id="13" dur="500"/>
                                        <p:tgtEl>
                                          <p:spTgt spid="1026"/>
                                        </p:tgtEl>
                                      </p:cBhvr>
                                    </p:animEffect>
                                    <p:set>
                                      <p:cBhvr>
                                        <p:cTn id="14" dur="1" fill="hold">
                                          <p:stCondLst>
                                            <p:cond delay="499"/>
                                          </p:stCondLst>
                                        </p:cTn>
                                        <p:tgtEl>
                                          <p:spTgt spid="102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par>
                          <p:cTn id="20" fill="hold">
                            <p:stCondLst>
                              <p:cond delay="500"/>
                            </p:stCondLst>
                            <p:childTnLst>
                              <p:par>
                                <p:cTn id="21" presetID="1" presetClass="path" presetSubtype="0" accel="50000" decel="50000" fill="hold" nodeType="afterEffect">
                                  <p:stCondLst>
                                    <p:cond delay="0"/>
                                  </p:stCondLst>
                                  <p:childTnLst>
                                    <p:animMotion origin="layout" path="M 1.875E-6 3.7037E-6 C 0.06901 3.7037E-6 0.125 0.05601 0.125 0.125 C 0.125 0.19398 0.06901 0.25 1.875E-6 0.25 C -0.06901 0.25 -0.125 0.19398 -0.125 0.125 C -0.125 0.05601 -0.06901 3.7037E-6 1.875E-6 3.7037E-6 Z " pathEditMode="relative" rAng="0" ptsTypes="AAAAA">
                                      <p:cBhvr>
                                        <p:cTn id="22" dur="2000" fill="hold"/>
                                        <p:tgtEl>
                                          <p:spTgt spid="31"/>
                                        </p:tgtEl>
                                        <p:attrNameLst>
                                          <p:attrName>ppt_x</p:attrName>
                                          <p:attrName>ppt_y</p:attrName>
                                        </p:attrNameLst>
                                      </p:cBhvr>
                                      <p:rCtr x="0" y="12500"/>
                                    </p:animMotion>
                                  </p:childTnLst>
                                </p:cTn>
                              </p:par>
                            </p:childTnLst>
                          </p:cTn>
                        </p:par>
                        <p:par>
                          <p:cTn id="23" fill="hold">
                            <p:stCondLst>
                              <p:cond delay="2500"/>
                            </p:stCondLst>
                            <p:childTnLst>
                              <p:par>
                                <p:cTn id="24" presetID="10" presetClass="exit" presetSubtype="0" fill="hold" nodeType="afterEffect">
                                  <p:stCondLst>
                                    <p:cond delay="0"/>
                                  </p:stCondLst>
                                  <p:childTnLst>
                                    <p:animEffect transition="out" filter="fade">
                                      <p:cBhvr>
                                        <p:cTn id="25" dur="500"/>
                                        <p:tgtEl>
                                          <p:spTgt spid="31"/>
                                        </p:tgtEl>
                                      </p:cBhvr>
                                    </p:animEffect>
                                    <p:set>
                                      <p:cBhvr>
                                        <p:cTn id="26"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E681D38-3FF8-4A29-ADF2-2CF3618220D5}"/>
              </a:ext>
            </a:extLst>
          </p:cNvPr>
          <p:cNvSpPr>
            <a:spLocks noGrp="1"/>
          </p:cNvSpPr>
          <p:nvPr>
            <p:ph type="title"/>
          </p:nvPr>
        </p:nvSpPr>
        <p:spPr/>
        <p:txBody>
          <a:bodyPr>
            <a:normAutofit/>
          </a:bodyPr>
          <a:lstStyle/>
          <a:p>
            <a:pPr algn="l" rtl="0"/>
            <a:r>
              <a:rPr lang="en-US" sz="4800" dirty="0"/>
              <a:t>Adapted TLS Source Code </a:t>
            </a:r>
            <a:endParaRPr lang="he-IL" sz="4800" dirty="0"/>
          </a:p>
        </p:txBody>
      </p:sp>
      <p:pic>
        <p:nvPicPr>
          <p:cNvPr id="3" name="Picture 2">
            <a:extLst>
              <a:ext uri="{FF2B5EF4-FFF2-40B4-BE49-F238E27FC236}">
                <a16:creationId xmlns:a16="http://schemas.microsoft.com/office/drawing/2014/main" id="{E92C63B8-062A-4B2D-BEFC-F4CC64DC839A}"/>
              </a:ext>
            </a:extLst>
          </p:cNvPr>
          <p:cNvPicPr>
            <a:picLocks noChangeAspect="1"/>
          </p:cNvPicPr>
          <p:nvPr/>
        </p:nvPicPr>
        <p:blipFill>
          <a:blip r:embed="rId3"/>
          <a:stretch>
            <a:fillRect/>
          </a:stretch>
        </p:blipFill>
        <p:spPr>
          <a:xfrm>
            <a:off x="677334" y="1497067"/>
            <a:ext cx="5781612" cy="5225282"/>
          </a:xfrm>
          <a:prstGeom prst="rect">
            <a:avLst/>
          </a:prstGeom>
        </p:spPr>
      </p:pic>
      <p:sp>
        <p:nvSpPr>
          <p:cNvPr id="5" name="Right Brace 4">
            <a:extLst>
              <a:ext uri="{FF2B5EF4-FFF2-40B4-BE49-F238E27FC236}">
                <a16:creationId xmlns:a16="http://schemas.microsoft.com/office/drawing/2014/main" id="{FEADE43B-996A-428B-AB4F-AA9A86FA5FD0}"/>
              </a:ext>
            </a:extLst>
          </p:cNvPr>
          <p:cNvSpPr/>
          <p:nvPr/>
        </p:nvSpPr>
        <p:spPr>
          <a:xfrm>
            <a:off x="6329743" y="4210261"/>
            <a:ext cx="188540" cy="1320800"/>
          </a:xfrm>
          <a:prstGeom prst="righ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11" name="Right Brace 10">
            <a:extLst>
              <a:ext uri="{FF2B5EF4-FFF2-40B4-BE49-F238E27FC236}">
                <a16:creationId xmlns:a16="http://schemas.microsoft.com/office/drawing/2014/main" id="{12D902AD-E1FA-487F-BCB8-203936B7FC01}"/>
              </a:ext>
            </a:extLst>
          </p:cNvPr>
          <p:cNvSpPr/>
          <p:nvPr/>
        </p:nvSpPr>
        <p:spPr>
          <a:xfrm>
            <a:off x="6367088" y="5805435"/>
            <a:ext cx="151195" cy="885929"/>
          </a:xfrm>
          <a:prstGeom prst="righ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6" name="מציין מיקום תוכן 2">
            <a:extLst>
              <a:ext uri="{FF2B5EF4-FFF2-40B4-BE49-F238E27FC236}">
                <a16:creationId xmlns:a16="http://schemas.microsoft.com/office/drawing/2014/main" id="{57F453F3-9411-4839-A3E4-DCB16E6D3178}"/>
              </a:ext>
            </a:extLst>
          </p:cNvPr>
          <p:cNvSpPr>
            <a:spLocks noGrp="1"/>
          </p:cNvSpPr>
          <p:nvPr>
            <p:ph idx="1"/>
          </p:nvPr>
        </p:nvSpPr>
        <p:spPr>
          <a:xfrm>
            <a:off x="6647487" y="4489942"/>
            <a:ext cx="2225208" cy="761439"/>
          </a:xfrm>
        </p:spPr>
        <p:txBody>
          <a:bodyPr>
            <a:normAutofit fontScale="92500" lnSpcReduction="10000"/>
          </a:bodyPr>
          <a:lstStyle/>
          <a:p>
            <a:pPr marL="0" indent="0" algn="l" rtl="0">
              <a:lnSpc>
                <a:spcPct val="200000"/>
              </a:lnSpc>
              <a:buNone/>
            </a:pPr>
            <a:r>
              <a:rPr lang="en-US" sz="1200" dirty="0"/>
              <a:t>Increasing the indices according to key size</a:t>
            </a:r>
            <a:endParaRPr lang="he-IL" sz="1050" dirty="0"/>
          </a:p>
        </p:txBody>
      </p:sp>
      <p:sp>
        <p:nvSpPr>
          <p:cNvPr id="7" name="מציין מיקום תוכן 2">
            <a:extLst>
              <a:ext uri="{FF2B5EF4-FFF2-40B4-BE49-F238E27FC236}">
                <a16:creationId xmlns:a16="http://schemas.microsoft.com/office/drawing/2014/main" id="{9FBC804E-B6FA-4E80-8C44-A67F92E797D4}"/>
              </a:ext>
            </a:extLst>
          </p:cNvPr>
          <p:cNvSpPr txBox="1">
            <a:spLocks/>
          </p:cNvSpPr>
          <p:nvPr/>
        </p:nvSpPr>
        <p:spPr>
          <a:xfrm>
            <a:off x="6628814" y="5805435"/>
            <a:ext cx="2225208" cy="761439"/>
          </a:xfrm>
          <a:prstGeom prst="rect">
            <a:avLst/>
          </a:prstGeom>
        </p:spPr>
        <p:txBody>
          <a:bodyPr vert="horz" lIns="91440" tIns="45720" rIns="91440" bIns="45720" rtlCol="0">
            <a:normAutofit fontScale="92500" lnSpcReduction="10000"/>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l" rtl="0">
              <a:lnSpc>
                <a:spcPct val="200000"/>
              </a:lnSpc>
              <a:buFont typeface="Wingdings 3" charset="2"/>
              <a:buNone/>
            </a:pPr>
            <a:r>
              <a:rPr lang="en-US" sz="1200" dirty="0"/>
              <a:t>Our test case required only </a:t>
            </a:r>
            <a:r>
              <a:rPr lang="en-US" sz="1200" dirty="0" err="1"/>
              <a:t>enc_key</a:t>
            </a:r>
            <a:r>
              <a:rPr lang="en-US" sz="1200" dirty="0"/>
              <a:t> &amp; </a:t>
            </a:r>
            <a:r>
              <a:rPr lang="en-US" sz="1200" dirty="0" err="1"/>
              <a:t>iv_key</a:t>
            </a:r>
            <a:endParaRPr lang="he-IL" sz="1050" dirty="0"/>
          </a:p>
        </p:txBody>
      </p:sp>
      <p:sp>
        <p:nvSpPr>
          <p:cNvPr id="8" name="Right Brace 7">
            <a:extLst>
              <a:ext uri="{FF2B5EF4-FFF2-40B4-BE49-F238E27FC236}">
                <a16:creationId xmlns:a16="http://schemas.microsoft.com/office/drawing/2014/main" id="{EB8201BD-0FEB-4720-92A7-1ACAB67E8159}"/>
              </a:ext>
            </a:extLst>
          </p:cNvPr>
          <p:cNvSpPr/>
          <p:nvPr/>
        </p:nvSpPr>
        <p:spPr>
          <a:xfrm>
            <a:off x="6329743" y="2231714"/>
            <a:ext cx="188540" cy="1320800"/>
          </a:xfrm>
          <a:prstGeom prst="righ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9" name="מציין מיקום תוכן 2">
            <a:extLst>
              <a:ext uri="{FF2B5EF4-FFF2-40B4-BE49-F238E27FC236}">
                <a16:creationId xmlns:a16="http://schemas.microsoft.com/office/drawing/2014/main" id="{B0447EB8-DD8D-40C1-93CB-E1462E70BFAB}"/>
              </a:ext>
            </a:extLst>
          </p:cNvPr>
          <p:cNvSpPr txBox="1">
            <a:spLocks/>
          </p:cNvSpPr>
          <p:nvPr/>
        </p:nvSpPr>
        <p:spPr>
          <a:xfrm>
            <a:off x="6647487" y="2511395"/>
            <a:ext cx="2225208" cy="761439"/>
          </a:xfrm>
          <a:prstGeom prst="rect">
            <a:avLst/>
          </a:prstGeom>
        </p:spPr>
        <p:txBody>
          <a:bodyPr vert="horz" lIns="91440" tIns="45720" rIns="91440" bIns="45720" rtlCol="0">
            <a:normAutofit fontScale="92500" lnSpcReduction="10000"/>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l" rtl="0">
              <a:lnSpc>
                <a:spcPct val="200000"/>
              </a:lnSpc>
              <a:buFont typeface="Wingdings 3" charset="2"/>
              <a:buNone/>
            </a:pPr>
            <a:r>
              <a:rPr lang="en-US" sz="1200" dirty="0"/>
              <a:t>Creating the key files which later on will be written to</a:t>
            </a:r>
            <a:endParaRPr lang="he-IL" sz="1050" dirty="0"/>
          </a:p>
        </p:txBody>
      </p:sp>
      <p:pic>
        <p:nvPicPr>
          <p:cNvPr id="10" name="Picture 9">
            <a:extLst>
              <a:ext uri="{FF2B5EF4-FFF2-40B4-BE49-F238E27FC236}">
                <a16:creationId xmlns:a16="http://schemas.microsoft.com/office/drawing/2014/main" id="{737EAE61-4D21-4077-A9D9-DB7ED8EB513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793" b="90690" l="0" r="98138">
                        <a14:foregroundMark x1="8939" y1="45517" x2="8939" y2="45517"/>
                        <a14:foregroundMark x1="186" y1="46552" x2="186" y2="46552"/>
                        <a14:foregroundMark x1="24395" y1="86552" x2="24395" y2="86552"/>
                        <a14:foregroundMark x1="24022" y1="82414" x2="24022" y2="82414"/>
                        <a14:foregroundMark x1="22533" y1="88621" x2="22533" y2="88621"/>
                        <a14:foregroundMark x1="21043" y1="79655" x2="21043" y2="79655"/>
                        <a14:foregroundMark x1="27747" y1="79310" x2="27747" y2="79310"/>
                        <a14:foregroundMark x1="30726" y1="83103" x2="30726" y2="83103"/>
                        <a14:foregroundMark x1="29236" y1="87586" x2="29236" y2="87586"/>
                        <a14:foregroundMark x1="29981" y1="90690" x2="29981" y2="90690"/>
                        <a14:foregroundMark x1="13035" y1="81379" x2="13035" y2="81379"/>
                        <a14:foregroundMark x1="9497" y1="81379" x2="9497" y2="81379"/>
                        <a14:foregroundMark x1="10615" y1="83793" x2="10615" y2="83793"/>
                        <a14:foregroundMark x1="20484" y1="84828" x2="20484" y2="84828"/>
                        <a14:foregroundMark x1="19181" y1="83793" x2="19181" y2="83793"/>
                        <a14:foregroundMark x1="46555" y1="23448" x2="46555" y2="23448"/>
                        <a14:foregroundMark x1="39106" y1="20000" x2="39106" y2="20000"/>
                        <a14:foregroundMark x1="45996" y1="16552" x2="45996" y2="16552"/>
                        <a14:foregroundMark x1="45996" y1="24828" x2="45996" y2="24828"/>
                        <a14:foregroundMark x1="53259" y1="22759" x2="53259" y2="22759"/>
                        <a14:foregroundMark x1="53445" y1="19310" x2="53445" y2="19310"/>
                        <a14:foregroundMark x1="50279" y1="42069" x2="50279" y2="42069"/>
                        <a14:foregroundMark x1="47300" y1="42069" x2="47300" y2="42069"/>
                        <a14:foregroundMark x1="54004" y1="45517" x2="54004" y2="45517"/>
                        <a14:foregroundMark x1="44507" y1="46897" x2="44507" y2="46897"/>
                        <a14:foregroundMark x1="83985" y1="52414" x2="83985" y2="52414"/>
                        <a14:foregroundMark x1="83240" y1="30690" x2="83240" y2="30690"/>
                        <a14:foregroundMark x1="89944" y1="27241" x2="89944" y2="27241"/>
                        <a14:foregroundMark x1="91806" y1="21379" x2="91806" y2="21379"/>
                        <a14:foregroundMark x1="98324" y1="44483" x2="98324" y2="44483"/>
                        <a14:foregroundMark x1="90689" y1="17586" x2="90689" y2="17586"/>
                        <a14:foregroundMark x1="87709" y1="4483" x2="87709" y2="4483"/>
                        <a14:foregroundMark x1="83240" y1="8621" x2="83240" y2="8621"/>
                        <a14:foregroundMark x1="82309" y1="14483" x2="82309" y2="14483"/>
                        <a14:foregroundMark x1="82682" y1="12069" x2="82682" y2="12069"/>
                        <a14:foregroundMark x1="82868" y1="17931" x2="82868" y2="17931"/>
                        <a14:foregroundMark x1="91061" y1="13448" x2="91061" y2="13448"/>
                        <a14:foregroundMark x1="90689" y1="10345" x2="90689" y2="10345"/>
                        <a14:foregroundMark x1="90130" y1="13103" x2="90130" y2="13103"/>
                        <a14:foregroundMark x1="91248" y1="10690" x2="91248" y2="10690"/>
                        <a14:foregroundMark x1="89944" y1="15172" x2="89944" y2="15172"/>
                        <a14:foregroundMark x1="89944" y1="13793" x2="89944" y2="13793"/>
                        <a14:foregroundMark x1="85661" y1="3793" x2="85661" y2="3793"/>
                        <a14:foregroundMark x1="84916" y1="4138" x2="84916" y2="4138"/>
                        <a14:foregroundMark x1="84171" y1="5517" x2="84171" y2="5517"/>
                        <a14:foregroundMark x1="86965" y1="4138" x2="86965" y2="4138"/>
                        <a14:foregroundMark x1="91061" y1="8966" x2="91061" y2="8966"/>
                        <a14:foregroundMark x1="86778" y1="38276" x2="86778" y2="38276"/>
                        <a14:foregroundMark x1="85475" y1="38276" x2="85475" y2="38276"/>
                        <a14:foregroundMark x1="34451" y1="24828" x2="34451" y2="24828"/>
                        <a14:foregroundMark x1="33333" y1="25172" x2="33333" y2="25172"/>
                        <a14:foregroundMark x1="31844" y1="25517" x2="31844" y2="25517"/>
                        <a14:foregroundMark x1="30168" y1="25517" x2="30168" y2="25517"/>
                        <a14:foregroundMark x1="28864" y1="25172" x2="37430" y2="24828"/>
                        <a14:foregroundMark x1="28864" y1="25862" x2="28678" y2="67586"/>
                        <a14:foregroundMark x1="24209" y1="68621" x2="28678" y2="67931"/>
                        <a14:foregroundMark x1="61453" y1="26552" x2="70205" y2="26552"/>
                        <a14:foregroundMark x1="70561" y1="68829" x2="70577" y2="70690"/>
                        <a14:foregroundMark x1="70205" y1="26552" x2="70337" y2="42224"/>
                        <a14:foregroundMark x1="70205" y1="43103" x2="70287" y2="46391"/>
                        <a14:foregroundMark x1="70950" y1="68966" x2="74115" y2="68621"/>
                        <a14:foregroundMark x1="70391" y1="47586" x2="70391" y2="49655"/>
                        <a14:foregroundMark x1="70391" y1="51034" x2="70391" y2="57586"/>
                        <a14:foregroundMark x1="70391" y1="57931" x2="70577" y2="68276"/>
                        <a14:backgroundMark x1="89758" y1="14483" x2="89758" y2="14483"/>
                        <a14:backgroundMark x1="89572" y1="13793" x2="89572" y2="13793"/>
                        <a14:backgroundMark x1="26816" y1="83448" x2="26816" y2="83448"/>
                        <a14:backgroundMark x1="71508" y1="42069" x2="71543" y2="42989"/>
                        <a14:backgroundMark x1="72723" y1="57586" x2="72728" y2="57787"/>
                        <a14:backgroundMark x1="72525" y1="49655" x2="72559" y2="51034"/>
                        <a14:backgroundMark x1="72439" y1="46207" x2="72473" y2="47586"/>
                      </a14:backgroundRemoval>
                    </a14:imgEffect>
                  </a14:imgLayer>
                </a14:imgProps>
              </a:ext>
            </a:extLst>
          </a:blip>
          <a:stretch>
            <a:fillRect/>
          </a:stretch>
        </p:blipFill>
        <p:spPr>
          <a:xfrm>
            <a:off x="8872695" y="1184166"/>
            <a:ext cx="2920409" cy="1577130"/>
          </a:xfrm>
          <a:prstGeom prst="rect">
            <a:avLst/>
          </a:prstGeom>
        </p:spPr>
      </p:pic>
      <p:cxnSp>
        <p:nvCxnSpPr>
          <p:cNvPr id="12" name="Straight Arrow Connector 11">
            <a:extLst>
              <a:ext uri="{FF2B5EF4-FFF2-40B4-BE49-F238E27FC236}">
                <a16:creationId xmlns:a16="http://schemas.microsoft.com/office/drawing/2014/main" id="{73C2F0AB-974D-4657-B27F-781A8131A45B}"/>
              </a:ext>
            </a:extLst>
          </p:cNvPr>
          <p:cNvCxnSpPr/>
          <p:nvPr/>
        </p:nvCxnSpPr>
        <p:spPr>
          <a:xfrm>
            <a:off x="7881257" y="1270000"/>
            <a:ext cx="870857" cy="6604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52613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E681D38-3FF8-4A29-ADF2-2CF3618220D5}"/>
              </a:ext>
            </a:extLst>
          </p:cNvPr>
          <p:cNvSpPr>
            <a:spLocks noGrp="1"/>
          </p:cNvSpPr>
          <p:nvPr>
            <p:ph type="title"/>
          </p:nvPr>
        </p:nvSpPr>
        <p:spPr/>
        <p:txBody>
          <a:bodyPr>
            <a:normAutofit/>
          </a:bodyPr>
          <a:lstStyle/>
          <a:p>
            <a:pPr algn="l" rtl="0"/>
            <a:r>
              <a:rPr lang="en-US" sz="4800" dirty="0"/>
              <a:t>Proxy Code</a:t>
            </a:r>
            <a:endParaRPr lang="he-IL" sz="4800" dirty="0"/>
          </a:p>
        </p:txBody>
      </p:sp>
      <p:pic>
        <p:nvPicPr>
          <p:cNvPr id="4" name="Picture 3">
            <a:extLst>
              <a:ext uri="{FF2B5EF4-FFF2-40B4-BE49-F238E27FC236}">
                <a16:creationId xmlns:a16="http://schemas.microsoft.com/office/drawing/2014/main" id="{ECFB4A47-3B85-4C07-B4D8-8FAAEE28E3AC}"/>
              </a:ext>
            </a:extLst>
          </p:cNvPr>
          <p:cNvPicPr>
            <a:picLocks noChangeAspect="1"/>
          </p:cNvPicPr>
          <p:nvPr/>
        </p:nvPicPr>
        <p:blipFill>
          <a:blip r:embed="rId3"/>
          <a:stretch>
            <a:fillRect/>
          </a:stretch>
        </p:blipFill>
        <p:spPr>
          <a:xfrm>
            <a:off x="677334" y="1634898"/>
            <a:ext cx="7753350" cy="4371975"/>
          </a:xfrm>
          <a:prstGeom prst="rect">
            <a:avLst/>
          </a:prstGeom>
        </p:spPr>
      </p:pic>
      <p:pic>
        <p:nvPicPr>
          <p:cNvPr id="5" name="Picture 4">
            <a:extLst>
              <a:ext uri="{FF2B5EF4-FFF2-40B4-BE49-F238E27FC236}">
                <a16:creationId xmlns:a16="http://schemas.microsoft.com/office/drawing/2014/main" id="{6DE2F12B-2AC1-4062-BAC2-858A5410264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793" b="90690" l="0" r="98138">
                        <a14:foregroundMark x1="8939" y1="45517" x2="8939" y2="45517"/>
                        <a14:foregroundMark x1="186" y1="46552" x2="186" y2="46552"/>
                        <a14:foregroundMark x1="24395" y1="86552" x2="24395" y2="86552"/>
                        <a14:foregroundMark x1="24022" y1="82414" x2="24022" y2="82414"/>
                        <a14:foregroundMark x1="22533" y1="88621" x2="22533" y2="88621"/>
                        <a14:foregroundMark x1="21043" y1="79655" x2="21043" y2="79655"/>
                        <a14:foregroundMark x1="27747" y1="79310" x2="27747" y2="79310"/>
                        <a14:foregroundMark x1="30726" y1="83103" x2="30726" y2="83103"/>
                        <a14:foregroundMark x1="29236" y1="87586" x2="29236" y2="87586"/>
                        <a14:foregroundMark x1="29981" y1="90690" x2="29981" y2="90690"/>
                        <a14:foregroundMark x1="13035" y1="81379" x2="13035" y2="81379"/>
                        <a14:foregroundMark x1="9497" y1="81379" x2="9497" y2="81379"/>
                        <a14:foregroundMark x1="10615" y1="83793" x2="10615" y2="83793"/>
                        <a14:foregroundMark x1="20484" y1="84828" x2="20484" y2="84828"/>
                        <a14:foregroundMark x1="19181" y1="83793" x2="19181" y2="83793"/>
                        <a14:foregroundMark x1="46555" y1="23448" x2="46555" y2="23448"/>
                        <a14:foregroundMark x1="39106" y1="20000" x2="39106" y2="20000"/>
                        <a14:foregroundMark x1="45996" y1="16552" x2="45996" y2="16552"/>
                        <a14:foregroundMark x1="45996" y1="24828" x2="45996" y2="24828"/>
                        <a14:foregroundMark x1="53259" y1="22759" x2="53259" y2="22759"/>
                        <a14:foregroundMark x1="53445" y1="19310" x2="53445" y2="19310"/>
                        <a14:foregroundMark x1="50279" y1="42069" x2="50279" y2="42069"/>
                        <a14:foregroundMark x1="47300" y1="42069" x2="47300" y2="42069"/>
                        <a14:foregroundMark x1="54004" y1="45517" x2="54004" y2="45517"/>
                        <a14:foregroundMark x1="44507" y1="46897" x2="44507" y2="46897"/>
                        <a14:foregroundMark x1="83985" y1="52414" x2="83985" y2="52414"/>
                        <a14:foregroundMark x1="83240" y1="30690" x2="83240" y2="30690"/>
                        <a14:foregroundMark x1="89944" y1="27241" x2="89944" y2="27241"/>
                        <a14:foregroundMark x1="91806" y1="21379" x2="91806" y2="21379"/>
                        <a14:foregroundMark x1="98324" y1="44483" x2="98324" y2="44483"/>
                        <a14:foregroundMark x1="90689" y1="17586" x2="90689" y2="17586"/>
                        <a14:foregroundMark x1="87709" y1="4483" x2="87709" y2="4483"/>
                        <a14:foregroundMark x1="83240" y1="8621" x2="83240" y2="8621"/>
                        <a14:foregroundMark x1="82309" y1="14483" x2="82309" y2="14483"/>
                        <a14:foregroundMark x1="82682" y1="12069" x2="82682" y2="12069"/>
                        <a14:foregroundMark x1="82868" y1="17931" x2="82868" y2="17931"/>
                        <a14:foregroundMark x1="91061" y1="13448" x2="91061" y2="13448"/>
                        <a14:foregroundMark x1="90689" y1="10345" x2="90689" y2="10345"/>
                        <a14:foregroundMark x1="90130" y1="13103" x2="90130" y2="13103"/>
                        <a14:foregroundMark x1="91248" y1="10690" x2="91248" y2="10690"/>
                        <a14:foregroundMark x1="89944" y1="15172" x2="89944" y2="15172"/>
                        <a14:foregroundMark x1="89944" y1="13793" x2="89944" y2="13793"/>
                        <a14:foregroundMark x1="85661" y1="3793" x2="85661" y2="3793"/>
                        <a14:foregroundMark x1="84916" y1="4138" x2="84916" y2="4138"/>
                        <a14:foregroundMark x1="84171" y1="5517" x2="84171" y2="5517"/>
                        <a14:foregroundMark x1="86965" y1="4138" x2="86965" y2="4138"/>
                        <a14:foregroundMark x1="91061" y1="8966" x2="91061" y2="8966"/>
                        <a14:foregroundMark x1="86778" y1="38276" x2="86778" y2="38276"/>
                        <a14:foregroundMark x1="85475" y1="38276" x2="85475" y2="38276"/>
                        <a14:foregroundMark x1="34451" y1="24828" x2="34451" y2="24828"/>
                        <a14:foregroundMark x1="33333" y1="25172" x2="33333" y2="25172"/>
                        <a14:foregroundMark x1="31844" y1="25517" x2="31844" y2="25517"/>
                        <a14:foregroundMark x1="30168" y1="25517" x2="30168" y2="25517"/>
                        <a14:foregroundMark x1="28864" y1="25172" x2="37430" y2="24828"/>
                        <a14:foregroundMark x1="28864" y1="25862" x2="28678" y2="67586"/>
                        <a14:foregroundMark x1="24209" y1="68621" x2="28678" y2="67931"/>
                        <a14:foregroundMark x1="61453" y1="26552" x2="70205" y2="26552"/>
                        <a14:foregroundMark x1="70561" y1="68829" x2="70577" y2="70690"/>
                        <a14:foregroundMark x1="70205" y1="26552" x2="70337" y2="42224"/>
                        <a14:foregroundMark x1="70205" y1="43103" x2="70287" y2="46391"/>
                        <a14:foregroundMark x1="70950" y1="68966" x2="74115" y2="68621"/>
                        <a14:foregroundMark x1="70391" y1="47586" x2="70391" y2="49655"/>
                        <a14:foregroundMark x1="70391" y1="51034" x2="70391" y2="57586"/>
                        <a14:foregroundMark x1="70391" y1="57931" x2="70577" y2="68276"/>
                        <a14:backgroundMark x1="89758" y1="14483" x2="89758" y2="14483"/>
                        <a14:backgroundMark x1="89572" y1="13793" x2="89572" y2="13793"/>
                        <a14:backgroundMark x1="26816" y1="83448" x2="26816" y2="83448"/>
                        <a14:backgroundMark x1="71508" y1="42069" x2="71543" y2="42989"/>
                        <a14:backgroundMark x1="72723" y1="57586" x2="72728" y2="57787"/>
                        <a14:backgroundMark x1="72525" y1="49655" x2="72559" y2="51034"/>
                        <a14:backgroundMark x1="72439" y1="46207" x2="72473" y2="47586"/>
                      </a14:backgroundRemoval>
                    </a14:imgEffect>
                  </a14:imgLayer>
                </a14:imgProps>
              </a:ext>
            </a:extLst>
          </a:blip>
          <a:stretch>
            <a:fillRect/>
          </a:stretch>
        </p:blipFill>
        <p:spPr>
          <a:xfrm>
            <a:off x="5212428" y="816882"/>
            <a:ext cx="2920409" cy="1577130"/>
          </a:xfrm>
          <a:prstGeom prst="rect">
            <a:avLst/>
          </a:prstGeom>
        </p:spPr>
      </p:pic>
      <p:cxnSp>
        <p:nvCxnSpPr>
          <p:cNvPr id="6" name="Straight Arrow Connector 5">
            <a:extLst>
              <a:ext uri="{FF2B5EF4-FFF2-40B4-BE49-F238E27FC236}">
                <a16:creationId xmlns:a16="http://schemas.microsoft.com/office/drawing/2014/main" id="{AD1BA477-0BED-45B4-8860-E0E750553EF6}"/>
              </a:ext>
            </a:extLst>
          </p:cNvPr>
          <p:cNvCxnSpPr/>
          <p:nvPr/>
        </p:nvCxnSpPr>
        <p:spPr>
          <a:xfrm flipV="1">
            <a:off x="4034971" y="1001486"/>
            <a:ext cx="2162629" cy="1016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86084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E681D38-3FF8-4A29-ADF2-2CF3618220D5}"/>
              </a:ext>
            </a:extLst>
          </p:cNvPr>
          <p:cNvSpPr>
            <a:spLocks noGrp="1"/>
          </p:cNvSpPr>
          <p:nvPr>
            <p:ph type="title"/>
          </p:nvPr>
        </p:nvSpPr>
        <p:spPr>
          <a:xfrm>
            <a:off x="677334" y="609600"/>
            <a:ext cx="8596668" cy="1320800"/>
          </a:xfrm>
        </p:spPr>
        <p:txBody>
          <a:bodyPr>
            <a:normAutofit/>
          </a:bodyPr>
          <a:lstStyle/>
          <a:p>
            <a:pPr algn="l" rtl="0"/>
            <a:r>
              <a:rPr lang="en-US" sz="4800" dirty="0"/>
              <a:t>Transfer Keys</a:t>
            </a:r>
            <a:endParaRPr lang="he-IL" sz="4800" dirty="0"/>
          </a:p>
        </p:txBody>
      </p:sp>
      <p:sp>
        <p:nvSpPr>
          <p:cNvPr id="7" name="מציין מיקום תוכן 2">
            <a:extLst>
              <a:ext uri="{FF2B5EF4-FFF2-40B4-BE49-F238E27FC236}">
                <a16:creationId xmlns:a16="http://schemas.microsoft.com/office/drawing/2014/main" id="{70EC3FCE-8404-48D3-8401-ADC132F97262}"/>
              </a:ext>
            </a:extLst>
          </p:cNvPr>
          <p:cNvSpPr txBox="1">
            <a:spLocks/>
          </p:cNvSpPr>
          <p:nvPr/>
        </p:nvSpPr>
        <p:spPr>
          <a:xfrm>
            <a:off x="720551" y="1743950"/>
            <a:ext cx="8553450" cy="2958679"/>
          </a:xfrm>
          <a:prstGeom prst="rect">
            <a:avLst/>
          </a:prstGeom>
        </p:spPr>
        <p:txBody>
          <a:bodyPr vert="horz" lIns="91440" tIns="45720" rIns="91440" bIns="45720" rtlCol="0">
            <a:noAutofit/>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l" rtl="0">
              <a:lnSpc>
                <a:spcPct val="200000"/>
              </a:lnSpc>
              <a:buNone/>
            </a:pPr>
            <a:r>
              <a:rPr lang="en-US" sz="2000" dirty="0"/>
              <a:t>We created shell scripts (“get_key_file.sh”, “get_iv_file.sh”) </a:t>
            </a:r>
            <a:br>
              <a:rPr lang="en-US" sz="2000" dirty="0"/>
            </a:br>
            <a:r>
              <a:rPr lang="en-US" sz="2000" dirty="0"/>
              <a:t>that use SSH secure file transfer to copy the session keys files from the client to the middlebox (runs the script)</a:t>
            </a:r>
          </a:p>
        </p:txBody>
      </p:sp>
      <p:pic>
        <p:nvPicPr>
          <p:cNvPr id="3" name="Picture 2">
            <a:extLst>
              <a:ext uri="{FF2B5EF4-FFF2-40B4-BE49-F238E27FC236}">
                <a16:creationId xmlns:a16="http://schemas.microsoft.com/office/drawing/2014/main" id="{8A335264-1EF2-49C2-A376-6A7F75AFE5E4}"/>
              </a:ext>
            </a:extLst>
          </p:cNvPr>
          <p:cNvPicPr>
            <a:picLocks noChangeAspect="1"/>
          </p:cNvPicPr>
          <p:nvPr/>
        </p:nvPicPr>
        <p:blipFill>
          <a:blip r:embed="rId3"/>
          <a:stretch>
            <a:fillRect/>
          </a:stretch>
        </p:blipFill>
        <p:spPr>
          <a:xfrm>
            <a:off x="720550" y="4226379"/>
            <a:ext cx="8401050" cy="476250"/>
          </a:xfrm>
          <a:prstGeom prst="rect">
            <a:avLst/>
          </a:prstGeom>
        </p:spPr>
      </p:pic>
    </p:spTree>
    <p:extLst>
      <p:ext uri="{BB962C8B-B14F-4D97-AF65-F5344CB8AC3E}">
        <p14:creationId xmlns:p14="http://schemas.microsoft.com/office/powerpoint/2010/main" val="1157335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E681D38-3FF8-4A29-ADF2-2CF3618220D5}"/>
              </a:ext>
            </a:extLst>
          </p:cNvPr>
          <p:cNvSpPr>
            <a:spLocks noGrp="1"/>
          </p:cNvSpPr>
          <p:nvPr>
            <p:ph type="title"/>
          </p:nvPr>
        </p:nvSpPr>
        <p:spPr/>
        <p:txBody>
          <a:bodyPr>
            <a:normAutofit/>
          </a:bodyPr>
          <a:lstStyle/>
          <a:p>
            <a:pPr algn="l" rtl="0"/>
            <a:r>
              <a:rPr lang="en-US" sz="4800" dirty="0"/>
              <a:t>Proxy Code</a:t>
            </a:r>
            <a:endParaRPr lang="he-IL" sz="4800" dirty="0"/>
          </a:p>
        </p:txBody>
      </p:sp>
      <p:sp>
        <p:nvSpPr>
          <p:cNvPr id="6" name="Right Brace 5">
            <a:extLst>
              <a:ext uri="{FF2B5EF4-FFF2-40B4-BE49-F238E27FC236}">
                <a16:creationId xmlns:a16="http://schemas.microsoft.com/office/drawing/2014/main" id="{9970A89B-D4B7-45C1-8B51-B87BF90B2A06}"/>
              </a:ext>
            </a:extLst>
          </p:cNvPr>
          <p:cNvSpPr/>
          <p:nvPr/>
        </p:nvSpPr>
        <p:spPr>
          <a:xfrm>
            <a:off x="8022955" y="2539443"/>
            <a:ext cx="156403" cy="575546"/>
          </a:xfrm>
          <a:prstGeom prst="righ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7" name="מציין מיקום תוכן 2">
            <a:extLst>
              <a:ext uri="{FF2B5EF4-FFF2-40B4-BE49-F238E27FC236}">
                <a16:creationId xmlns:a16="http://schemas.microsoft.com/office/drawing/2014/main" id="{70EC3FCE-8404-48D3-8401-ADC132F97262}"/>
              </a:ext>
            </a:extLst>
          </p:cNvPr>
          <p:cNvSpPr txBox="1">
            <a:spLocks/>
          </p:cNvSpPr>
          <p:nvPr/>
        </p:nvSpPr>
        <p:spPr>
          <a:xfrm>
            <a:off x="8330651" y="2447335"/>
            <a:ext cx="2225208" cy="761439"/>
          </a:xfrm>
          <a:prstGeom prst="rect">
            <a:avLst/>
          </a:prstGeom>
        </p:spPr>
        <p:txBody>
          <a:bodyPr vert="horz" lIns="91440" tIns="45720" rIns="91440" bIns="45720" rtlCol="0">
            <a:normAutofit fontScale="92500" lnSpcReduction="10000"/>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l" rtl="0">
              <a:lnSpc>
                <a:spcPct val="200000"/>
              </a:lnSpc>
              <a:buFont typeface="Wingdings 3" charset="2"/>
              <a:buNone/>
            </a:pPr>
            <a:r>
              <a:rPr lang="en-US" sz="1200" dirty="0"/>
              <a:t>Using shell scripts </a:t>
            </a:r>
            <a:br>
              <a:rPr lang="en-US" sz="1200" dirty="0"/>
            </a:br>
            <a:r>
              <a:rPr lang="en-US" sz="1200" dirty="0"/>
              <a:t>to transfer key files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34" y="1582030"/>
            <a:ext cx="7335274" cy="4991797"/>
          </a:xfrm>
          <a:prstGeom prst="rect">
            <a:avLst/>
          </a:prstGeom>
        </p:spPr>
      </p:pic>
    </p:spTree>
    <p:extLst>
      <p:ext uri="{BB962C8B-B14F-4D97-AF65-F5344CB8AC3E}">
        <p14:creationId xmlns:p14="http://schemas.microsoft.com/office/powerpoint/2010/main" val="20245841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E681D38-3FF8-4A29-ADF2-2CF3618220D5}"/>
              </a:ext>
            </a:extLst>
          </p:cNvPr>
          <p:cNvSpPr>
            <a:spLocks noGrp="1"/>
          </p:cNvSpPr>
          <p:nvPr>
            <p:ph type="title"/>
          </p:nvPr>
        </p:nvSpPr>
        <p:spPr/>
        <p:txBody>
          <a:bodyPr>
            <a:normAutofit/>
          </a:bodyPr>
          <a:lstStyle/>
          <a:p>
            <a:pPr algn="l" rtl="0"/>
            <a:r>
              <a:rPr lang="en-US" sz="4800" dirty="0"/>
              <a:t>Proxy Code</a:t>
            </a:r>
            <a:endParaRPr lang="he-IL" sz="4800" dirty="0"/>
          </a:p>
        </p:txBody>
      </p:sp>
      <p:pic>
        <p:nvPicPr>
          <p:cNvPr id="4" name="Picture 3">
            <a:extLst>
              <a:ext uri="{FF2B5EF4-FFF2-40B4-BE49-F238E27FC236}">
                <a16:creationId xmlns:a16="http://schemas.microsoft.com/office/drawing/2014/main" id="{27B175E0-28BA-4B4A-B9F0-72A08C94D1C5}"/>
              </a:ext>
            </a:extLst>
          </p:cNvPr>
          <p:cNvPicPr>
            <a:picLocks noChangeAspect="1"/>
          </p:cNvPicPr>
          <p:nvPr/>
        </p:nvPicPr>
        <p:blipFill>
          <a:blip r:embed="rId3"/>
          <a:stretch>
            <a:fillRect/>
          </a:stretch>
        </p:blipFill>
        <p:spPr>
          <a:xfrm>
            <a:off x="677334" y="1634794"/>
            <a:ext cx="8004442" cy="4310084"/>
          </a:xfrm>
          <a:prstGeom prst="rect">
            <a:avLst/>
          </a:prstGeom>
        </p:spPr>
      </p:pic>
    </p:spTree>
    <p:extLst>
      <p:ext uri="{BB962C8B-B14F-4D97-AF65-F5344CB8AC3E}">
        <p14:creationId xmlns:p14="http://schemas.microsoft.com/office/powerpoint/2010/main" val="16345542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E681D38-3FF8-4A29-ADF2-2CF3618220D5}"/>
              </a:ext>
            </a:extLst>
          </p:cNvPr>
          <p:cNvSpPr>
            <a:spLocks noGrp="1"/>
          </p:cNvSpPr>
          <p:nvPr>
            <p:ph type="title"/>
          </p:nvPr>
        </p:nvSpPr>
        <p:spPr/>
        <p:txBody>
          <a:bodyPr>
            <a:normAutofit/>
          </a:bodyPr>
          <a:lstStyle/>
          <a:p>
            <a:pPr algn="l" rtl="0"/>
            <a:r>
              <a:rPr lang="en-US" sz="4800" dirty="0"/>
              <a:t>Proxy Code</a:t>
            </a:r>
            <a:endParaRPr lang="he-IL" sz="4800" dirty="0"/>
          </a:p>
        </p:txBody>
      </p:sp>
      <p:pic>
        <p:nvPicPr>
          <p:cNvPr id="4" name="Picture 3">
            <a:extLst>
              <a:ext uri="{FF2B5EF4-FFF2-40B4-BE49-F238E27FC236}">
                <a16:creationId xmlns:a16="http://schemas.microsoft.com/office/drawing/2014/main" id="{DA42EBCD-D9A4-4005-9C7B-7D4352BA3DF0}"/>
              </a:ext>
            </a:extLst>
          </p:cNvPr>
          <p:cNvPicPr>
            <a:picLocks noChangeAspect="1"/>
          </p:cNvPicPr>
          <p:nvPr/>
        </p:nvPicPr>
        <p:blipFill>
          <a:blip r:embed="rId3"/>
          <a:stretch>
            <a:fillRect/>
          </a:stretch>
        </p:blipFill>
        <p:spPr>
          <a:xfrm>
            <a:off x="677334" y="1856119"/>
            <a:ext cx="8459685" cy="3610184"/>
          </a:xfrm>
          <a:prstGeom prst="rect">
            <a:avLst/>
          </a:prstGeom>
        </p:spPr>
      </p:pic>
      <p:sp>
        <p:nvSpPr>
          <p:cNvPr id="7" name="מציין מיקום תוכן 2">
            <a:extLst>
              <a:ext uri="{FF2B5EF4-FFF2-40B4-BE49-F238E27FC236}">
                <a16:creationId xmlns:a16="http://schemas.microsoft.com/office/drawing/2014/main" id="{35FC345D-2C80-469B-A81A-A376CB42F3CD}"/>
              </a:ext>
            </a:extLst>
          </p:cNvPr>
          <p:cNvSpPr txBox="1">
            <a:spLocks/>
          </p:cNvSpPr>
          <p:nvPr/>
        </p:nvSpPr>
        <p:spPr>
          <a:xfrm>
            <a:off x="677334" y="5582421"/>
            <a:ext cx="7090042" cy="999249"/>
          </a:xfrm>
          <a:prstGeom prst="rect">
            <a:avLst/>
          </a:prstGeom>
        </p:spPr>
        <p:txBody>
          <a:bodyPr vert="horz" lIns="91440" tIns="45720" rIns="91440" bIns="45720" rtlCol="0">
            <a:normAutofit fontScale="92500"/>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l" rtl="0">
              <a:lnSpc>
                <a:spcPct val="150000"/>
              </a:lnSpc>
              <a:buFont typeface="Wingdings 3" charset="2"/>
              <a:buNone/>
            </a:pPr>
            <a:r>
              <a:rPr lang="en-US" dirty="0"/>
              <a:t>In our test case we shutdown the connection in case of foul use.</a:t>
            </a:r>
            <a:br>
              <a:rPr lang="en-US" dirty="0"/>
            </a:br>
            <a:r>
              <a:rPr lang="en-US" dirty="0"/>
              <a:t>This is not always the case, as there are many other implementations.</a:t>
            </a:r>
          </a:p>
        </p:txBody>
      </p:sp>
    </p:spTree>
    <p:extLst>
      <p:ext uri="{BB962C8B-B14F-4D97-AF65-F5344CB8AC3E}">
        <p14:creationId xmlns:p14="http://schemas.microsoft.com/office/powerpoint/2010/main" val="2272199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05516D-EFBF-47EB-A843-4E0BF2CE89C2}"/>
              </a:ext>
            </a:extLst>
          </p:cNvPr>
          <p:cNvSpPr>
            <a:spLocks noGrp="1"/>
          </p:cNvSpPr>
          <p:nvPr>
            <p:ph type="title"/>
          </p:nvPr>
        </p:nvSpPr>
        <p:spPr/>
        <p:txBody>
          <a:bodyPr>
            <a:normAutofit/>
          </a:bodyPr>
          <a:lstStyle/>
          <a:p>
            <a:pPr rtl="0"/>
            <a:r>
              <a:rPr lang="en-US" sz="4800" dirty="0"/>
              <a:t>Motivation</a:t>
            </a:r>
            <a:endParaRPr lang="he-IL" sz="4800" dirty="0"/>
          </a:p>
        </p:txBody>
      </p:sp>
      <p:sp>
        <p:nvSpPr>
          <p:cNvPr id="3" name="מציין מיקום תוכן 2">
            <a:extLst>
              <a:ext uri="{FF2B5EF4-FFF2-40B4-BE49-F238E27FC236}">
                <a16:creationId xmlns:a16="http://schemas.microsoft.com/office/drawing/2014/main" id="{D3A0A2E0-C528-45E0-BD5E-362E939C2A7F}"/>
              </a:ext>
            </a:extLst>
          </p:cNvPr>
          <p:cNvSpPr>
            <a:spLocks noGrp="1"/>
          </p:cNvSpPr>
          <p:nvPr>
            <p:ph idx="1"/>
          </p:nvPr>
        </p:nvSpPr>
        <p:spPr>
          <a:xfrm>
            <a:off x="677334" y="1900264"/>
            <a:ext cx="9252277" cy="4301386"/>
          </a:xfrm>
        </p:spPr>
        <p:txBody>
          <a:bodyPr>
            <a:normAutofit/>
          </a:bodyPr>
          <a:lstStyle/>
          <a:p>
            <a:pPr marL="0" indent="0" algn="l" rtl="0">
              <a:lnSpc>
                <a:spcPct val="200000"/>
              </a:lnSpc>
              <a:buNone/>
            </a:pPr>
            <a:r>
              <a:rPr lang="en-US" sz="2200" dirty="0"/>
              <a:t>Internet communication is no longer two endpoints exchanging messages over a dumb packet-forwarding core; our data is frequently processed by intermediary middleboxes like caches, compression proxies, intrusion detection systems, or virus scanners. </a:t>
            </a:r>
          </a:p>
          <a:p>
            <a:pPr marL="0" indent="0" algn="l" rtl="0">
              <a:lnSpc>
                <a:spcPct val="160000"/>
              </a:lnSpc>
              <a:buNone/>
            </a:pPr>
            <a:endParaRPr lang="he-IL" dirty="0"/>
          </a:p>
        </p:txBody>
      </p:sp>
      <p:sp>
        <p:nvSpPr>
          <p:cNvPr id="5" name="מציין מיקום תוכן 2">
            <a:extLst>
              <a:ext uri="{FF2B5EF4-FFF2-40B4-BE49-F238E27FC236}">
                <a16:creationId xmlns:a16="http://schemas.microsoft.com/office/drawing/2014/main" id="{562A66A0-DCAB-47CB-B501-923C02BD5740}"/>
              </a:ext>
            </a:extLst>
          </p:cNvPr>
          <p:cNvSpPr txBox="1">
            <a:spLocks/>
          </p:cNvSpPr>
          <p:nvPr/>
        </p:nvSpPr>
        <p:spPr>
          <a:xfrm>
            <a:off x="602901" y="6248400"/>
            <a:ext cx="6943411" cy="517490"/>
          </a:xfrm>
          <a:prstGeom prst="rect">
            <a:avLst/>
          </a:prstGeom>
        </p:spPr>
        <p:txBody>
          <a:bodyPr vert="horz" lIns="91440" tIns="45720" rIns="91440" bIns="45720" rtlCol="0">
            <a:normAutofit/>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l" rtl="0">
              <a:lnSpc>
                <a:spcPct val="150000"/>
              </a:lnSpc>
              <a:buNone/>
            </a:pPr>
            <a:r>
              <a:rPr lang="en-US" sz="900" dirty="0">
                <a:solidFill>
                  <a:schemeClr val="tx1"/>
                </a:solidFill>
              </a:rPr>
              <a:t>Inspired by “And Then There Were More: Secure Communication for More Than Two Parties”; David Naylor, Richard Li, Christos </a:t>
            </a:r>
            <a:r>
              <a:rPr lang="en-US" sz="900" dirty="0" err="1">
                <a:solidFill>
                  <a:schemeClr val="tx1"/>
                </a:solidFill>
              </a:rPr>
              <a:t>Gkantsidis</a:t>
            </a:r>
            <a:r>
              <a:rPr lang="en-US" sz="900" dirty="0">
                <a:solidFill>
                  <a:schemeClr val="tx1"/>
                </a:solidFill>
              </a:rPr>
              <a:t>, Thomas </a:t>
            </a:r>
            <a:r>
              <a:rPr lang="en-US" sz="900" dirty="0" err="1">
                <a:solidFill>
                  <a:schemeClr val="tx1"/>
                </a:solidFill>
              </a:rPr>
              <a:t>Karagiannis</a:t>
            </a:r>
            <a:r>
              <a:rPr lang="en-US" sz="900" dirty="0">
                <a:solidFill>
                  <a:schemeClr val="tx1"/>
                </a:solidFill>
              </a:rPr>
              <a:t>, and Peter </a:t>
            </a:r>
            <a:r>
              <a:rPr lang="en-US" sz="900" dirty="0" err="1">
                <a:solidFill>
                  <a:schemeClr val="tx1"/>
                </a:solidFill>
              </a:rPr>
              <a:t>Steenkiste</a:t>
            </a:r>
            <a:r>
              <a:rPr lang="en-US" sz="900" dirty="0">
                <a:solidFill>
                  <a:schemeClr val="tx1"/>
                </a:solidFill>
              </a:rPr>
              <a:t>. Incheon, Republic of Korea, December 12–15, 2017 (</a:t>
            </a:r>
            <a:r>
              <a:rPr lang="en-US" sz="900" dirty="0" err="1">
                <a:solidFill>
                  <a:schemeClr val="tx1"/>
                </a:solidFill>
              </a:rPr>
              <a:t>CoNEXT</a:t>
            </a:r>
            <a:r>
              <a:rPr lang="en-US" sz="900" dirty="0">
                <a:solidFill>
                  <a:schemeClr val="tx1"/>
                </a:solidFill>
              </a:rPr>
              <a:t> ’17), 13 pages</a:t>
            </a:r>
            <a:endParaRPr lang="en-US" sz="1100" dirty="0">
              <a:solidFill>
                <a:schemeClr val="tx1"/>
              </a:solidFill>
            </a:endParaRPr>
          </a:p>
          <a:p>
            <a:pPr marL="0" indent="0" algn="l" rtl="0">
              <a:lnSpc>
                <a:spcPct val="250000"/>
              </a:lnSpc>
              <a:buFont typeface="Wingdings 3" charset="2"/>
              <a:buNone/>
            </a:pPr>
            <a:endParaRPr lang="he-IL" sz="2200" dirty="0">
              <a:solidFill>
                <a:srgbClr val="00B0F0"/>
              </a:solidFill>
            </a:endParaRPr>
          </a:p>
        </p:txBody>
      </p:sp>
    </p:spTree>
    <p:extLst>
      <p:ext uri="{BB962C8B-B14F-4D97-AF65-F5344CB8AC3E}">
        <p14:creationId xmlns:p14="http://schemas.microsoft.com/office/powerpoint/2010/main" val="4229000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69545" y="2655176"/>
            <a:ext cx="8124825" cy="3590925"/>
          </a:xfrm>
          <a:prstGeom prst="rect">
            <a:avLst/>
          </a:prstGeom>
        </p:spPr>
      </p:pic>
      <p:grpSp>
        <p:nvGrpSpPr>
          <p:cNvPr id="43" name="קבוצה 9">
            <a:extLst>
              <a:ext uri="{FF2B5EF4-FFF2-40B4-BE49-F238E27FC236}">
                <a16:creationId xmlns:a16="http://schemas.microsoft.com/office/drawing/2014/main" id="{1B029D18-8F0A-4154-81AB-21BF4F3797F3}"/>
              </a:ext>
            </a:extLst>
          </p:cNvPr>
          <p:cNvGrpSpPr/>
          <p:nvPr/>
        </p:nvGrpSpPr>
        <p:grpSpPr>
          <a:xfrm>
            <a:off x="3942499" y="1600741"/>
            <a:ext cx="2349500" cy="1562100"/>
            <a:chOff x="2867958" y="1534763"/>
            <a:chExt cx="2349500" cy="1562100"/>
          </a:xfrm>
        </p:grpSpPr>
        <p:sp>
          <p:nvSpPr>
            <p:cNvPr id="44" name="ענן 8">
              <a:extLst>
                <a:ext uri="{FF2B5EF4-FFF2-40B4-BE49-F238E27FC236}">
                  <a16:creationId xmlns:a16="http://schemas.microsoft.com/office/drawing/2014/main" id="{506AA23B-C822-49CA-AADD-5005E3EED8AD}"/>
                </a:ext>
              </a:extLst>
            </p:cNvPr>
            <p:cNvSpPr/>
            <p:nvPr/>
          </p:nvSpPr>
          <p:spPr>
            <a:xfrm>
              <a:off x="2867958" y="1534763"/>
              <a:ext cx="2349500" cy="15621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5" name="TextBox 44">
              <a:extLst>
                <a:ext uri="{FF2B5EF4-FFF2-40B4-BE49-F238E27FC236}">
                  <a16:creationId xmlns:a16="http://schemas.microsoft.com/office/drawing/2014/main" id="{194348E6-D1E5-4F56-BB04-6A8769A85CE4}"/>
                </a:ext>
              </a:extLst>
            </p:cNvPr>
            <p:cNvSpPr txBox="1"/>
            <p:nvPr/>
          </p:nvSpPr>
          <p:spPr>
            <a:xfrm>
              <a:off x="3088245" y="1687003"/>
              <a:ext cx="1908926" cy="1200329"/>
            </a:xfrm>
            <a:prstGeom prst="rect">
              <a:avLst/>
            </a:prstGeom>
            <a:noFill/>
          </p:spPr>
          <p:txBody>
            <a:bodyPr wrap="square" rtlCol="1">
              <a:spAutoFit/>
            </a:bodyPr>
            <a:lstStyle/>
            <a:p>
              <a:pPr algn="ctr"/>
              <a:r>
                <a:rPr lang="en-US" dirty="0"/>
                <a:t>Reading the original message using the provided keys</a:t>
              </a:r>
              <a:endParaRPr lang="he-IL" dirty="0"/>
            </a:p>
          </p:txBody>
        </p:sp>
      </p:grpSp>
      <p:grpSp>
        <p:nvGrpSpPr>
          <p:cNvPr id="48" name="קבוצה 9">
            <a:extLst>
              <a:ext uri="{FF2B5EF4-FFF2-40B4-BE49-F238E27FC236}">
                <a16:creationId xmlns:a16="http://schemas.microsoft.com/office/drawing/2014/main" id="{1B029D18-8F0A-4154-81AB-21BF4F3797F3}"/>
              </a:ext>
            </a:extLst>
          </p:cNvPr>
          <p:cNvGrpSpPr/>
          <p:nvPr/>
        </p:nvGrpSpPr>
        <p:grpSpPr>
          <a:xfrm>
            <a:off x="3945529" y="1595156"/>
            <a:ext cx="2349500" cy="1562100"/>
            <a:chOff x="2867958" y="1534763"/>
            <a:chExt cx="2349500" cy="1562100"/>
          </a:xfrm>
        </p:grpSpPr>
        <p:sp>
          <p:nvSpPr>
            <p:cNvPr id="49" name="ענן 8">
              <a:extLst>
                <a:ext uri="{FF2B5EF4-FFF2-40B4-BE49-F238E27FC236}">
                  <a16:creationId xmlns:a16="http://schemas.microsoft.com/office/drawing/2014/main" id="{506AA23B-C822-49CA-AADD-5005E3EED8AD}"/>
                </a:ext>
              </a:extLst>
            </p:cNvPr>
            <p:cNvSpPr/>
            <p:nvPr/>
          </p:nvSpPr>
          <p:spPr>
            <a:xfrm>
              <a:off x="2867958" y="1534763"/>
              <a:ext cx="2349500" cy="15621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0" name="TextBox 49">
              <a:extLst>
                <a:ext uri="{FF2B5EF4-FFF2-40B4-BE49-F238E27FC236}">
                  <a16:creationId xmlns:a16="http://schemas.microsoft.com/office/drawing/2014/main" id="{194348E6-D1E5-4F56-BB04-6A8769A85CE4}"/>
                </a:ext>
              </a:extLst>
            </p:cNvPr>
            <p:cNvSpPr txBox="1"/>
            <p:nvPr/>
          </p:nvSpPr>
          <p:spPr>
            <a:xfrm>
              <a:off x="3099765" y="1811602"/>
              <a:ext cx="1908926" cy="923330"/>
            </a:xfrm>
            <a:prstGeom prst="rect">
              <a:avLst/>
            </a:prstGeom>
            <a:noFill/>
          </p:spPr>
          <p:txBody>
            <a:bodyPr wrap="square" rtlCol="1">
              <a:spAutoFit/>
            </a:bodyPr>
            <a:lstStyle/>
            <a:p>
              <a:pPr algn="ctr"/>
              <a:r>
                <a:rPr lang="en-US" dirty="0"/>
                <a:t>Shutting down communication as a result</a:t>
              </a:r>
              <a:endParaRPr lang="he-IL" dirty="0"/>
            </a:p>
          </p:txBody>
        </p:sp>
      </p:grpSp>
      <p:sp>
        <p:nvSpPr>
          <p:cNvPr id="2" name="כותרת 1">
            <a:extLst>
              <a:ext uri="{FF2B5EF4-FFF2-40B4-BE49-F238E27FC236}">
                <a16:creationId xmlns:a16="http://schemas.microsoft.com/office/drawing/2014/main" id="{318A960F-5D78-4CC9-8E13-D2F587E86505}"/>
              </a:ext>
            </a:extLst>
          </p:cNvPr>
          <p:cNvSpPr>
            <a:spLocks noGrp="1"/>
          </p:cNvSpPr>
          <p:nvPr>
            <p:ph type="title"/>
          </p:nvPr>
        </p:nvSpPr>
        <p:spPr>
          <a:xfrm>
            <a:off x="677334" y="609600"/>
            <a:ext cx="6294966" cy="769034"/>
          </a:xfrm>
        </p:spPr>
        <p:txBody>
          <a:bodyPr>
            <a:normAutofit/>
          </a:bodyPr>
          <a:lstStyle/>
          <a:p>
            <a:pPr rtl="0"/>
            <a:r>
              <a:rPr lang="en-US" dirty="0"/>
              <a:t>Desired Process</a:t>
            </a:r>
            <a:endParaRPr lang="he-IL" dirty="0"/>
          </a:p>
        </p:txBody>
      </p:sp>
      <p:grpSp>
        <p:nvGrpSpPr>
          <p:cNvPr id="10" name="קבוצה 9">
            <a:extLst>
              <a:ext uri="{FF2B5EF4-FFF2-40B4-BE49-F238E27FC236}">
                <a16:creationId xmlns:a16="http://schemas.microsoft.com/office/drawing/2014/main" id="{1B029D18-8F0A-4154-81AB-21BF4F3797F3}"/>
              </a:ext>
            </a:extLst>
          </p:cNvPr>
          <p:cNvGrpSpPr/>
          <p:nvPr/>
        </p:nvGrpSpPr>
        <p:grpSpPr>
          <a:xfrm>
            <a:off x="6412695" y="1166453"/>
            <a:ext cx="2349500" cy="1562100"/>
            <a:chOff x="5861148" y="1612420"/>
            <a:chExt cx="2349500" cy="1562100"/>
          </a:xfrm>
        </p:grpSpPr>
        <p:sp>
          <p:nvSpPr>
            <p:cNvPr id="9" name="ענן 8">
              <a:extLst>
                <a:ext uri="{FF2B5EF4-FFF2-40B4-BE49-F238E27FC236}">
                  <a16:creationId xmlns:a16="http://schemas.microsoft.com/office/drawing/2014/main" id="{506AA23B-C822-49CA-AADD-5005E3EED8AD}"/>
                </a:ext>
              </a:extLst>
            </p:cNvPr>
            <p:cNvSpPr/>
            <p:nvPr/>
          </p:nvSpPr>
          <p:spPr>
            <a:xfrm>
              <a:off x="5861148" y="1612420"/>
              <a:ext cx="2349500" cy="15621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TextBox 7">
              <a:extLst>
                <a:ext uri="{FF2B5EF4-FFF2-40B4-BE49-F238E27FC236}">
                  <a16:creationId xmlns:a16="http://schemas.microsoft.com/office/drawing/2014/main" id="{194348E6-D1E5-4F56-BB04-6A8769A85CE4}"/>
                </a:ext>
              </a:extLst>
            </p:cNvPr>
            <p:cNvSpPr txBox="1"/>
            <p:nvPr/>
          </p:nvSpPr>
          <p:spPr>
            <a:xfrm>
              <a:off x="6081435" y="1931805"/>
              <a:ext cx="1908926" cy="923330"/>
            </a:xfrm>
            <a:prstGeom prst="rect">
              <a:avLst/>
            </a:prstGeom>
            <a:noFill/>
          </p:spPr>
          <p:txBody>
            <a:bodyPr wrap="square" rtlCol="1">
              <a:spAutoFit/>
            </a:bodyPr>
            <a:lstStyle/>
            <a:p>
              <a:pPr algn="ctr"/>
              <a:r>
                <a:rPr lang="en-US" dirty="0"/>
                <a:t>I’d like to communicate with the server</a:t>
              </a:r>
              <a:endParaRPr lang="he-IL" dirty="0"/>
            </a:p>
          </p:txBody>
        </p:sp>
      </p:grpSp>
      <p:sp>
        <p:nvSpPr>
          <p:cNvPr id="12" name="TextBox 11">
            <a:extLst>
              <a:ext uri="{FF2B5EF4-FFF2-40B4-BE49-F238E27FC236}">
                <a16:creationId xmlns:a16="http://schemas.microsoft.com/office/drawing/2014/main" id="{1557D5F6-E9EE-4ABE-B5D7-CB60D3D7D761}"/>
              </a:ext>
            </a:extLst>
          </p:cNvPr>
          <p:cNvSpPr txBox="1"/>
          <p:nvPr/>
        </p:nvSpPr>
        <p:spPr>
          <a:xfrm>
            <a:off x="8053244" y="4265973"/>
            <a:ext cx="804597" cy="369332"/>
          </a:xfrm>
          <a:prstGeom prst="rect">
            <a:avLst/>
          </a:prstGeom>
          <a:noFill/>
        </p:spPr>
        <p:txBody>
          <a:bodyPr wrap="square" rtlCol="1">
            <a:spAutoFit/>
          </a:bodyPr>
          <a:lstStyle/>
          <a:p>
            <a:r>
              <a:rPr lang="en-US" dirty="0"/>
              <a:t>Client</a:t>
            </a:r>
            <a:endParaRPr lang="he-IL" dirty="0"/>
          </a:p>
        </p:txBody>
      </p:sp>
      <p:sp>
        <p:nvSpPr>
          <p:cNvPr id="19" name="TextBox 18">
            <a:extLst>
              <a:ext uri="{FF2B5EF4-FFF2-40B4-BE49-F238E27FC236}">
                <a16:creationId xmlns:a16="http://schemas.microsoft.com/office/drawing/2014/main" id="{664448F4-55C8-4BCE-A9C4-51F1F9D9559E}"/>
              </a:ext>
            </a:extLst>
          </p:cNvPr>
          <p:cNvSpPr txBox="1"/>
          <p:nvPr/>
        </p:nvSpPr>
        <p:spPr>
          <a:xfrm>
            <a:off x="1264481" y="4265973"/>
            <a:ext cx="836756" cy="369332"/>
          </a:xfrm>
          <a:prstGeom prst="rect">
            <a:avLst/>
          </a:prstGeom>
          <a:noFill/>
        </p:spPr>
        <p:txBody>
          <a:bodyPr wrap="square" rtlCol="1">
            <a:spAutoFit/>
          </a:bodyPr>
          <a:lstStyle/>
          <a:p>
            <a:r>
              <a:rPr lang="en-US" dirty="0"/>
              <a:t>Server</a:t>
            </a:r>
            <a:endParaRPr lang="he-IL" dirty="0"/>
          </a:p>
        </p:txBody>
      </p:sp>
      <p:sp>
        <p:nvSpPr>
          <p:cNvPr id="21" name="TextBox 20">
            <a:extLst>
              <a:ext uri="{FF2B5EF4-FFF2-40B4-BE49-F238E27FC236}">
                <a16:creationId xmlns:a16="http://schemas.microsoft.com/office/drawing/2014/main" id="{BB331952-0F91-41BD-BF12-253526FC1957}"/>
              </a:ext>
            </a:extLst>
          </p:cNvPr>
          <p:cNvSpPr txBox="1"/>
          <p:nvPr/>
        </p:nvSpPr>
        <p:spPr>
          <a:xfrm>
            <a:off x="4320196" y="5951161"/>
            <a:ext cx="1264595" cy="369332"/>
          </a:xfrm>
          <a:prstGeom prst="rect">
            <a:avLst/>
          </a:prstGeom>
          <a:noFill/>
        </p:spPr>
        <p:txBody>
          <a:bodyPr wrap="square" rtlCol="1">
            <a:spAutoFit/>
          </a:bodyPr>
          <a:lstStyle/>
          <a:p>
            <a:r>
              <a:rPr lang="en-US" dirty="0"/>
              <a:t>MiddleBox</a:t>
            </a:r>
            <a:endParaRPr lang="he-IL" dirty="0"/>
          </a:p>
        </p:txBody>
      </p:sp>
      <p:pic>
        <p:nvPicPr>
          <p:cNvPr id="36" name="Picture 35">
            <a:extLst>
              <a:ext uri="{FF2B5EF4-FFF2-40B4-BE49-F238E27FC236}">
                <a16:creationId xmlns:a16="http://schemas.microsoft.com/office/drawing/2014/main" id="{7CC91547-5FE4-4807-8F11-9647DA8716E9}"/>
              </a:ext>
            </a:extLst>
          </p:cNvPr>
          <p:cNvPicPr>
            <a:picLocks noChangeAspect="1"/>
          </p:cNvPicPr>
          <p:nvPr/>
        </p:nvPicPr>
        <p:blipFill>
          <a:blip r:embed="rId4"/>
          <a:stretch>
            <a:fillRect/>
          </a:stretch>
        </p:blipFill>
        <p:spPr>
          <a:xfrm>
            <a:off x="924334" y="2064346"/>
            <a:ext cx="1349994" cy="857809"/>
          </a:xfrm>
          <a:prstGeom prst="rect">
            <a:avLst/>
          </a:prstGeom>
        </p:spPr>
      </p:pic>
      <p:pic>
        <p:nvPicPr>
          <p:cNvPr id="31" name="Picture 30">
            <a:extLst>
              <a:ext uri="{FF2B5EF4-FFF2-40B4-BE49-F238E27FC236}">
                <a16:creationId xmlns:a16="http://schemas.microsoft.com/office/drawing/2014/main" id="{CFA943C8-CF55-4CFD-B9BB-8D349EEA2DD6}"/>
              </a:ext>
            </a:extLst>
          </p:cNvPr>
          <p:cNvPicPr>
            <a:picLocks noChangeAspect="1"/>
          </p:cNvPicPr>
          <p:nvPr/>
        </p:nvPicPr>
        <p:blipFill>
          <a:blip r:embed="rId4"/>
          <a:stretch>
            <a:fillRect/>
          </a:stretch>
        </p:blipFill>
        <p:spPr>
          <a:xfrm>
            <a:off x="6699189" y="2068439"/>
            <a:ext cx="1349994" cy="857809"/>
          </a:xfrm>
          <a:prstGeom prst="rect">
            <a:avLst/>
          </a:prstGeom>
        </p:spPr>
      </p:pic>
      <p:pic>
        <p:nvPicPr>
          <p:cNvPr id="33" name="Picture 32">
            <a:extLst>
              <a:ext uri="{FF2B5EF4-FFF2-40B4-BE49-F238E27FC236}">
                <a16:creationId xmlns:a16="http://schemas.microsoft.com/office/drawing/2014/main" id="{E74DDFE6-296F-4390-BD32-E3A05AEB49A0}"/>
              </a:ext>
            </a:extLst>
          </p:cNvPr>
          <p:cNvPicPr>
            <a:picLocks noChangeAspect="1"/>
          </p:cNvPicPr>
          <p:nvPr/>
        </p:nvPicPr>
        <p:blipFill>
          <a:blip r:embed="rId5"/>
          <a:stretch>
            <a:fillRect/>
          </a:stretch>
        </p:blipFill>
        <p:spPr>
          <a:xfrm>
            <a:off x="6694235" y="2064346"/>
            <a:ext cx="1379643" cy="857809"/>
          </a:xfrm>
          <a:prstGeom prst="rect">
            <a:avLst/>
          </a:prstGeom>
        </p:spPr>
      </p:pic>
      <p:pic>
        <p:nvPicPr>
          <p:cNvPr id="40" name="Picture 39">
            <a:extLst>
              <a:ext uri="{FF2B5EF4-FFF2-40B4-BE49-F238E27FC236}">
                <a16:creationId xmlns:a16="http://schemas.microsoft.com/office/drawing/2014/main" id="{58BAEF6C-32AD-4CB4-A794-CFE9B52DB431}"/>
              </a:ext>
            </a:extLst>
          </p:cNvPr>
          <p:cNvPicPr>
            <a:picLocks noChangeAspect="1"/>
          </p:cNvPicPr>
          <p:nvPr/>
        </p:nvPicPr>
        <p:blipFill>
          <a:blip r:embed="rId6"/>
          <a:stretch>
            <a:fillRect/>
          </a:stretch>
        </p:blipFill>
        <p:spPr>
          <a:xfrm>
            <a:off x="6757187" y="1638822"/>
            <a:ext cx="1276350" cy="1304925"/>
          </a:xfrm>
          <a:prstGeom prst="rect">
            <a:avLst/>
          </a:prstGeom>
        </p:spPr>
      </p:pic>
      <p:pic>
        <p:nvPicPr>
          <p:cNvPr id="38" name="Picture 37">
            <a:extLst>
              <a:ext uri="{FF2B5EF4-FFF2-40B4-BE49-F238E27FC236}">
                <a16:creationId xmlns:a16="http://schemas.microsoft.com/office/drawing/2014/main" id="{8821DACA-B01C-44BC-8829-625E174D97FD}"/>
              </a:ext>
            </a:extLst>
          </p:cNvPr>
          <p:cNvPicPr>
            <a:picLocks noChangeAspect="1"/>
          </p:cNvPicPr>
          <p:nvPr/>
        </p:nvPicPr>
        <p:blipFill>
          <a:blip r:embed="rId7"/>
          <a:stretch>
            <a:fillRect/>
          </a:stretch>
        </p:blipFill>
        <p:spPr>
          <a:xfrm>
            <a:off x="6751814" y="2282098"/>
            <a:ext cx="1266825" cy="657225"/>
          </a:xfrm>
          <a:prstGeom prst="rect">
            <a:avLst/>
          </a:prstGeom>
        </p:spPr>
      </p:pic>
      <p:pic>
        <p:nvPicPr>
          <p:cNvPr id="35" name="Picture 34">
            <a:extLst>
              <a:ext uri="{FF2B5EF4-FFF2-40B4-BE49-F238E27FC236}">
                <a16:creationId xmlns:a16="http://schemas.microsoft.com/office/drawing/2014/main" id="{A84FFC7C-5EAA-4337-B464-29D8F87EA491}"/>
              </a:ext>
            </a:extLst>
          </p:cNvPr>
          <p:cNvPicPr>
            <a:picLocks noChangeAspect="1"/>
          </p:cNvPicPr>
          <p:nvPr/>
        </p:nvPicPr>
        <p:blipFill>
          <a:blip r:embed="rId4"/>
          <a:stretch>
            <a:fillRect/>
          </a:stretch>
        </p:blipFill>
        <p:spPr>
          <a:xfrm>
            <a:off x="4253503" y="3751082"/>
            <a:ext cx="1349994" cy="857809"/>
          </a:xfrm>
          <a:prstGeom prst="rect">
            <a:avLst/>
          </a:prstGeom>
        </p:spPr>
      </p:pic>
      <p:pic>
        <p:nvPicPr>
          <p:cNvPr id="41" name="Picture 40">
            <a:extLst>
              <a:ext uri="{FF2B5EF4-FFF2-40B4-BE49-F238E27FC236}">
                <a16:creationId xmlns:a16="http://schemas.microsoft.com/office/drawing/2014/main" id="{AF5F963C-A122-4870-83A8-235A46661326}"/>
              </a:ext>
            </a:extLst>
          </p:cNvPr>
          <p:cNvPicPr>
            <a:picLocks noChangeAspect="1"/>
          </p:cNvPicPr>
          <p:nvPr/>
        </p:nvPicPr>
        <p:blipFill>
          <a:blip r:embed="rId6"/>
          <a:stretch>
            <a:fillRect/>
          </a:stretch>
        </p:blipFill>
        <p:spPr>
          <a:xfrm>
            <a:off x="4304281" y="3166212"/>
            <a:ext cx="1276350" cy="1304925"/>
          </a:xfrm>
          <a:prstGeom prst="rect">
            <a:avLst/>
          </a:prstGeom>
        </p:spPr>
      </p:pic>
      <p:pic>
        <p:nvPicPr>
          <p:cNvPr id="23" name="Picture 22">
            <a:extLst>
              <a:ext uri="{FF2B5EF4-FFF2-40B4-BE49-F238E27FC236}">
                <a16:creationId xmlns:a16="http://schemas.microsoft.com/office/drawing/2014/main" id="{A4D8A804-1F50-4BC5-AECD-EC4D0446E5FB}"/>
              </a:ext>
            </a:extLst>
          </p:cNvPr>
          <p:cNvPicPr>
            <a:picLocks noChangeAspect="1"/>
          </p:cNvPicPr>
          <p:nvPr/>
        </p:nvPicPr>
        <p:blipFill>
          <a:blip r:embed="rId5"/>
          <a:stretch>
            <a:fillRect/>
          </a:stretch>
        </p:blipFill>
        <p:spPr>
          <a:xfrm>
            <a:off x="4251749" y="3750342"/>
            <a:ext cx="1379643" cy="857809"/>
          </a:xfrm>
          <a:prstGeom prst="rect">
            <a:avLst/>
          </a:prstGeom>
        </p:spPr>
      </p:pic>
      <p:pic>
        <p:nvPicPr>
          <p:cNvPr id="42" name="Picture 41">
            <a:extLst>
              <a:ext uri="{FF2B5EF4-FFF2-40B4-BE49-F238E27FC236}">
                <a16:creationId xmlns:a16="http://schemas.microsoft.com/office/drawing/2014/main" id="{068B8BB0-E55E-4532-8A3A-C672379479A4}"/>
              </a:ext>
            </a:extLst>
          </p:cNvPr>
          <p:cNvPicPr>
            <a:picLocks noChangeAspect="1"/>
          </p:cNvPicPr>
          <p:nvPr/>
        </p:nvPicPr>
        <p:blipFill>
          <a:blip r:embed="rId6"/>
          <a:stretch>
            <a:fillRect/>
          </a:stretch>
        </p:blipFill>
        <p:spPr>
          <a:xfrm>
            <a:off x="969545" y="1574800"/>
            <a:ext cx="1276350" cy="1304925"/>
          </a:xfrm>
          <a:prstGeom prst="rect">
            <a:avLst/>
          </a:prstGeom>
        </p:spPr>
      </p:pic>
      <p:pic>
        <p:nvPicPr>
          <p:cNvPr id="28" name="Picture 4" descr="Connection Notice">
            <a:extLst>
              <a:ext uri="{FF2B5EF4-FFF2-40B4-BE49-F238E27FC236}">
                <a16:creationId xmlns:a16="http://schemas.microsoft.com/office/drawing/2014/main" id="{52452FDA-AA38-4002-9AD0-F0E5008F977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38835" y="1392035"/>
            <a:ext cx="2524125"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A4D8A804-1F50-4BC5-AECD-EC4D0446E5FB}"/>
              </a:ext>
            </a:extLst>
          </p:cNvPr>
          <p:cNvPicPr>
            <a:picLocks noChangeAspect="1"/>
          </p:cNvPicPr>
          <p:nvPr/>
        </p:nvPicPr>
        <p:blipFill>
          <a:blip r:embed="rId5"/>
          <a:stretch>
            <a:fillRect/>
          </a:stretch>
        </p:blipFill>
        <p:spPr>
          <a:xfrm>
            <a:off x="915928" y="2064346"/>
            <a:ext cx="1379643" cy="857809"/>
          </a:xfrm>
          <a:prstGeom prst="rect">
            <a:avLst/>
          </a:prstGeom>
        </p:spPr>
      </p:pic>
      <p:pic>
        <p:nvPicPr>
          <p:cNvPr id="6" name="Picture 5"/>
          <p:cNvPicPr>
            <a:picLocks noChangeAspect="1"/>
          </p:cNvPicPr>
          <p:nvPr/>
        </p:nvPicPr>
        <p:blipFill>
          <a:blip r:embed="rId9"/>
          <a:stretch>
            <a:fillRect/>
          </a:stretch>
        </p:blipFill>
        <p:spPr>
          <a:xfrm>
            <a:off x="6705540" y="2069417"/>
            <a:ext cx="1379643" cy="856831"/>
          </a:xfrm>
          <a:prstGeom prst="rect">
            <a:avLst/>
          </a:prstGeom>
        </p:spPr>
      </p:pic>
      <p:pic>
        <p:nvPicPr>
          <p:cNvPr id="7" name="Picture 6"/>
          <p:cNvPicPr>
            <a:picLocks noChangeAspect="1"/>
          </p:cNvPicPr>
          <p:nvPr/>
        </p:nvPicPr>
        <p:blipFill>
          <a:blip r:embed="rId10"/>
          <a:stretch>
            <a:fillRect/>
          </a:stretch>
        </p:blipFill>
        <p:spPr>
          <a:xfrm>
            <a:off x="6712235" y="2078588"/>
            <a:ext cx="1394205" cy="849594"/>
          </a:xfrm>
          <a:prstGeom prst="rect">
            <a:avLst/>
          </a:prstGeom>
        </p:spPr>
      </p:pic>
      <p:pic>
        <p:nvPicPr>
          <p:cNvPr id="46" name="Picture 45"/>
          <p:cNvPicPr>
            <a:picLocks noChangeAspect="1"/>
          </p:cNvPicPr>
          <p:nvPr/>
        </p:nvPicPr>
        <p:blipFill>
          <a:blip r:embed="rId10"/>
          <a:stretch>
            <a:fillRect/>
          </a:stretch>
        </p:blipFill>
        <p:spPr>
          <a:xfrm>
            <a:off x="4245353" y="3761928"/>
            <a:ext cx="1394205" cy="849594"/>
          </a:xfrm>
          <a:prstGeom prst="rect">
            <a:avLst/>
          </a:prstGeom>
        </p:spPr>
      </p:pic>
      <p:grpSp>
        <p:nvGrpSpPr>
          <p:cNvPr id="32" name="קבוצה 9">
            <a:extLst>
              <a:ext uri="{FF2B5EF4-FFF2-40B4-BE49-F238E27FC236}">
                <a16:creationId xmlns:a16="http://schemas.microsoft.com/office/drawing/2014/main" id="{1B029D18-8F0A-4154-81AB-21BF4F3797F3}"/>
              </a:ext>
            </a:extLst>
          </p:cNvPr>
          <p:cNvGrpSpPr/>
          <p:nvPr/>
        </p:nvGrpSpPr>
        <p:grpSpPr>
          <a:xfrm>
            <a:off x="6412695" y="1168401"/>
            <a:ext cx="2349500" cy="1562100"/>
            <a:chOff x="5861148" y="1612420"/>
            <a:chExt cx="2349500" cy="1562100"/>
          </a:xfrm>
        </p:grpSpPr>
        <p:sp>
          <p:nvSpPr>
            <p:cNvPr id="37" name="ענן 8">
              <a:extLst>
                <a:ext uri="{FF2B5EF4-FFF2-40B4-BE49-F238E27FC236}">
                  <a16:creationId xmlns:a16="http://schemas.microsoft.com/office/drawing/2014/main" id="{506AA23B-C822-49CA-AADD-5005E3EED8AD}"/>
                </a:ext>
              </a:extLst>
            </p:cNvPr>
            <p:cNvSpPr/>
            <p:nvPr/>
          </p:nvSpPr>
          <p:spPr>
            <a:xfrm>
              <a:off x="5861148" y="1612420"/>
              <a:ext cx="2349500" cy="15621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 name="TextBox 38">
              <a:extLst>
                <a:ext uri="{FF2B5EF4-FFF2-40B4-BE49-F238E27FC236}">
                  <a16:creationId xmlns:a16="http://schemas.microsoft.com/office/drawing/2014/main" id="{194348E6-D1E5-4F56-BB04-6A8769A85CE4}"/>
                </a:ext>
              </a:extLst>
            </p:cNvPr>
            <p:cNvSpPr txBox="1"/>
            <p:nvPr/>
          </p:nvSpPr>
          <p:spPr>
            <a:xfrm>
              <a:off x="6258454" y="1931805"/>
              <a:ext cx="1693442" cy="923330"/>
            </a:xfrm>
            <a:prstGeom prst="rect">
              <a:avLst/>
            </a:prstGeom>
            <a:noFill/>
          </p:spPr>
          <p:txBody>
            <a:bodyPr wrap="square" rtlCol="1">
              <a:spAutoFit/>
            </a:bodyPr>
            <a:lstStyle/>
            <a:p>
              <a:pPr algn="ctr"/>
              <a:r>
                <a:rPr lang="en-US" dirty="0"/>
                <a:t>Encrypting the original message </a:t>
              </a:r>
              <a:endParaRPr lang="he-IL" dirty="0"/>
            </a:p>
          </p:txBody>
        </p:sp>
      </p:grpSp>
      <p:pic>
        <p:nvPicPr>
          <p:cNvPr id="47" name="Picture 46"/>
          <p:cNvPicPr>
            <a:picLocks noChangeAspect="1"/>
          </p:cNvPicPr>
          <p:nvPr/>
        </p:nvPicPr>
        <p:blipFill>
          <a:blip r:embed="rId9"/>
          <a:stretch>
            <a:fillRect/>
          </a:stretch>
        </p:blipFill>
        <p:spPr>
          <a:xfrm>
            <a:off x="4251749" y="3750830"/>
            <a:ext cx="1379643" cy="856831"/>
          </a:xfrm>
          <a:prstGeom prst="rect">
            <a:avLst/>
          </a:prstGeom>
        </p:spPr>
      </p:pic>
      <p:pic>
        <p:nvPicPr>
          <p:cNvPr id="1026" name="Picture 2" descr="Connection Notice">
            <a:extLst>
              <a:ext uri="{FF2B5EF4-FFF2-40B4-BE49-F238E27FC236}">
                <a16:creationId xmlns:a16="http://schemas.microsoft.com/office/drawing/2014/main" id="{43769585-F7B5-4DD3-8220-EE0251981BC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32077" y="966506"/>
            <a:ext cx="3543300" cy="2190750"/>
          </a:xfrm>
          <a:prstGeom prst="rect">
            <a:avLst/>
          </a:prstGeom>
          <a:noFill/>
          <a:extLst>
            <a:ext uri="{909E8E84-426E-40DD-AFC4-6F175D3DCCD1}">
              <a14:hiddenFill xmlns:a14="http://schemas.microsoft.com/office/drawing/2010/main">
                <a:solidFill>
                  <a:srgbClr val="FFFFFF"/>
                </a:solidFill>
              </a14:hiddenFill>
            </a:ext>
          </a:extLst>
        </p:spPr>
      </p:pic>
      <p:pic>
        <p:nvPicPr>
          <p:cNvPr id="27" name="Graphic 21" descr="Right Pointing Backhand Index ">
            <a:extLst>
              <a:ext uri="{FF2B5EF4-FFF2-40B4-BE49-F238E27FC236}">
                <a16:creationId xmlns:a16="http://schemas.microsoft.com/office/drawing/2014/main" id="{1ECA71A4-6964-4A36-B291-5262967C9C7A}"/>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rot="16200000">
            <a:off x="5818309" y="2829834"/>
            <a:ext cx="551431" cy="551431"/>
          </a:xfrm>
          <a:prstGeom prst="rect">
            <a:avLst/>
          </a:prstGeom>
          <a:effectLst>
            <a:outerShdw blurRad="50800" dist="38100" dir="8100000" algn="tr" rotWithShape="0">
              <a:prstClr val="black">
                <a:alpha val="40000"/>
              </a:prstClr>
            </a:outerShdw>
          </a:effectLst>
        </p:spPr>
      </p:pic>
      <p:pic>
        <p:nvPicPr>
          <p:cNvPr id="26" name="Graphic 11" descr="Right Pointing Backhand Index ">
            <a:extLst>
              <a:ext uri="{FF2B5EF4-FFF2-40B4-BE49-F238E27FC236}">
                <a16:creationId xmlns:a16="http://schemas.microsoft.com/office/drawing/2014/main" id="{69F7B7AC-938C-4914-9DF9-B53304D85F17}"/>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rot="16200000">
            <a:off x="4794208" y="2860807"/>
            <a:ext cx="551431" cy="551431"/>
          </a:xfrm>
          <a:prstGeom prst="rect">
            <a:avLst/>
          </a:prstGeom>
          <a:effectLst>
            <a:outerShdw blurRad="50800" dist="38100" dir="8100000" algn="tr" rotWithShape="0">
              <a:prstClr val="black">
                <a:alpha val="40000"/>
              </a:prstClr>
            </a:outerShdw>
          </a:effectLst>
        </p:spPr>
      </p:pic>
      <p:pic>
        <p:nvPicPr>
          <p:cNvPr id="51" name="Picture 50" descr="Puroguramu: Resolviendo &lt;strong&gt;keys&lt;/strong&gt; para Putty SSH a Hostmonster">
            <a:extLst>
              <a:ext uri="{FF2B5EF4-FFF2-40B4-BE49-F238E27FC236}">
                <a16:creationId xmlns:a16="http://schemas.microsoft.com/office/drawing/2014/main" id="{D1E65C83-FEA8-4E2A-8AEE-2DBA4BEBBB09}"/>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357" b="100000" l="265" r="98942">
                        <a14:backgroundMark x1="40741" y1="35000" x2="40741" y2="35000"/>
                        <a14:backgroundMark x1="42063" y1="35000" x2="42063" y2="35000"/>
                        <a14:backgroundMark x1="54762" y1="28214" x2="54762" y2="28214"/>
                        <a14:backgroundMark x1="46825" y1="28929" x2="46825" y2="28929"/>
                        <a14:backgroundMark x1="66138" y1="40000" x2="66138" y2="40000"/>
                        <a14:backgroundMark x1="57407" y1="51429" x2="57407" y2="51429"/>
                        <a14:backgroundMark x1="64286" y1="28929" x2="64286" y2="28929"/>
                        <a14:backgroundMark x1="49206" y1="51786" x2="49206" y2="51786"/>
                      </a14:backgroundRemoval>
                    </a14:imgEffect>
                  </a14:imgLayer>
                </a14:imgProps>
              </a:ext>
              <a:ext uri="{28A0092B-C50C-407E-A947-70E740481C1C}">
                <a14:useLocalDpi xmlns:a14="http://schemas.microsoft.com/office/drawing/2010/main" val="0"/>
              </a:ext>
            </a:extLst>
          </a:blip>
          <a:stretch>
            <a:fillRect/>
          </a:stretch>
        </p:blipFill>
        <p:spPr>
          <a:xfrm>
            <a:off x="7585024" y="4125916"/>
            <a:ext cx="1554557" cy="1151524"/>
          </a:xfrm>
          <a:prstGeom prst="rect">
            <a:avLst/>
          </a:prstGeom>
        </p:spPr>
      </p:pic>
    </p:spTree>
    <p:extLst>
      <p:ext uri="{BB962C8B-B14F-4D97-AF65-F5344CB8AC3E}">
        <p14:creationId xmlns:p14="http://schemas.microsoft.com/office/powerpoint/2010/main" val="1052018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38"/>
                                        </p:tgtEl>
                                        <p:attrNameLst>
                                          <p:attrName>style.visibility</p:attrName>
                                        </p:attrNameLst>
                                      </p:cBhvr>
                                      <p:to>
                                        <p:strVal val="visible"/>
                                      </p:to>
                                    </p:set>
                                  </p:childTnLst>
                                </p:cTn>
                              </p:par>
                            </p:childTnLst>
                          </p:cTn>
                        </p:par>
                        <p:par>
                          <p:cTn id="16" fill="hold">
                            <p:stCondLst>
                              <p:cond delay="500"/>
                            </p:stCondLst>
                            <p:childTnLst>
                              <p:par>
                                <p:cTn id="17" presetID="42" presetClass="path" presetSubtype="0" accel="50000" decel="50000" fill="hold" nodeType="afterEffect">
                                  <p:stCondLst>
                                    <p:cond delay="0"/>
                                  </p:stCondLst>
                                  <p:childTnLst>
                                    <p:animMotion origin="layout" path="M -0.20287 0.23912 L 1.45833E-6 -4.07407E-6 " pathEditMode="relative" rAng="0" ptsTypes="AA">
                                      <p:cBhvr>
                                        <p:cTn id="18" dur="2000" fill="hold"/>
                                        <p:tgtEl>
                                          <p:spTgt spid="38"/>
                                        </p:tgtEl>
                                        <p:attrNameLst>
                                          <p:attrName>ppt_x</p:attrName>
                                          <p:attrName>ppt_y</p:attrName>
                                        </p:attrNameLst>
                                      </p:cBhvr>
                                      <p:rCtr x="10117" y="-11991"/>
                                    </p:animMotion>
                                  </p:childTnLst>
                                </p:cTn>
                              </p:par>
                            </p:childTnLst>
                          </p:cTn>
                        </p:par>
                        <p:par>
                          <p:cTn id="19" fill="hold">
                            <p:stCondLst>
                              <p:cond delay="2500"/>
                            </p:stCondLst>
                            <p:childTnLst>
                              <p:par>
                                <p:cTn id="20" presetID="10" presetClass="exit" presetSubtype="0" fill="hold" nodeType="afterEffect">
                                  <p:stCondLst>
                                    <p:cond delay="0"/>
                                  </p:stCondLst>
                                  <p:childTnLst>
                                    <p:animEffect transition="out" filter="fade">
                                      <p:cBhvr>
                                        <p:cTn id="21" dur="500"/>
                                        <p:tgtEl>
                                          <p:spTgt spid="38"/>
                                        </p:tgtEl>
                                      </p:cBhvr>
                                    </p:animEffect>
                                    <p:set>
                                      <p:cBhvr>
                                        <p:cTn id="22" dur="1" fill="hold">
                                          <p:stCondLst>
                                            <p:cond delay="499"/>
                                          </p:stCondLst>
                                        </p:cTn>
                                        <p:tgtEl>
                                          <p:spTgt spid="38"/>
                                        </p:tgtEl>
                                        <p:attrNameLst>
                                          <p:attrName>style.visibility</p:attrName>
                                        </p:attrNameLst>
                                      </p:cBhvr>
                                      <p:to>
                                        <p:strVal val="hidden"/>
                                      </p:to>
                                    </p:set>
                                  </p:childTnLst>
                                </p:cTn>
                              </p:par>
                            </p:childTnLst>
                          </p:cTn>
                        </p:par>
                        <p:par>
                          <p:cTn id="23" fill="hold">
                            <p:stCondLst>
                              <p:cond delay="3000"/>
                            </p:stCondLst>
                            <p:childTnLst>
                              <p:par>
                                <p:cTn id="24" presetID="10" presetClass="entr" presetSubtype="0" fill="hold" nodeType="after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fade">
                                      <p:cBhvr>
                                        <p:cTn id="26" dur="500"/>
                                        <p:tgtEl>
                                          <p:spTgt spid="10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childTnLst>
                          </p:cTn>
                        </p:par>
                        <p:par>
                          <p:cTn id="32" fill="hold">
                            <p:stCondLst>
                              <p:cond delay="500"/>
                            </p:stCondLst>
                            <p:childTnLst>
                              <p:par>
                                <p:cTn id="33" presetID="10" presetClass="exit" presetSubtype="0" fill="hold" nodeType="afterEffect">
                                  <p:stCondLst>
                                    <p:cond delay="0"/>
                                  </p:stCondLst>
                                  <p:childTnLst>
                                    <p:animEffect transition="out" filter="fade">
                                      <p:cBhvr>
                                        <p:cTn id="34" dur="500"/>
                                        <p:tgtEl>
                                          <p:spTgt spid="26"/>
                                        </p:tgtEl>
                                      </p:cBhvr>
                                    </p:animEffect>
                                    <p:set>
                                      <p:cBhvr>
                                        <p:cTn id="35" dur="1" fill="hold">
                                          <p:stCondLst>
                                            <p:cond delay="499"/>
                                          </p:stCondLst>
                                        </p:cTn>
                                        <p:tgtEl>
                                          <p:spTgt spid="26"/>
                                        </p:tgtEl>
                                        <p:attrNameLst>
                                          <p:attrName>style.visibility</p:attrName>
                                        </p:attrNameLst>
                                      </p:cBhvr>
                                      <p:to>
                                        <p:strVal val="hidden"/>
                                      </p:to>
                                    </p:set>
                                  </p:childTnLst>
                                </p:cTn>
                              </p:par>
                            </p:childTnLst>
                          </p:cTn>
                        </p:par>
                        <p:par>
                          <p:cTn id="36" fill="hold">
                            <p:stCondLst>
                              <p:cond delay="1000"/>
                            </p:stCondLst>
                            <p:childTnLst>
                              <p:par>
                                <p:cTn id="37" presetID="10" presetClass="exit" presetSubtype="0" fill="hold" nodeType="afterEffect">
                                  <p:stCondLst>
                                    <p:cond delay="0"/>
                                  </p:stCondLst>
                                  <p:childTnLst>
                                    <p:animEffect transition="out" filter="fade">
                                      <p:cBhvr>
                                        <p:cTn id="38" dur="500"/>
                                        <p:tgtEl>
                                          <p:spTgt spid="1026"/>
                                        </p:tgtEl>
                                      </p:cBhvr>
                                    </p:animEffect>
                                    <p:set>
                                      <p:cBhvr>
                                        <p:cTn id="39" dur="1" fill="hold">
                                          <p:stCondLst>
                                            <p:cond delay="499"/>
                                          </p:stCondLst>
                                        </p:cTn>
                                        <p:tgtEl>
                                          <p:spTgt spid="1026"/>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childTnLst>
                          </p:cTn>
                        </p:par>
                        <p:par>
                          <p:cTn id="45" fill="hold">
                            <p:stCondLst>
                              <p:cond delay="500"/>
                            </p:stCondLst>
                            <p:childTnLst>
                              <p:par>
                                <p:cTn id="46" presetID="42" presetClass="path" presetSubtype="0" accel="50000" decel="50000" fill="hold" nodeType="afterEffect">
                                  <p:stCondLst>
                                    <p:cond delay="0"/>
                                  </p:stCondLst>
                                  <p:childTnLst>
                                    <p:animMotion origin="layout" path="M 2.70833E-6 3.33333E-6 L -0.17852 0.19027 " pathEditMode="relative" rAng="0" ptsTypes="AA">
                                      <p:cBhvr>
                                        <p:cTn id="47" dur="2000" fill="hold"/>
                                        <p:tgtEl>
                                          <p:spTgt spid="51"/>
                                        </p:tgtEl>
                                        <p:attrNameLst>
                                          <p:attrName>ppt_x</p:attrName>
                                          <p:attrName>ppt_y</p:attrName>
                                        </p:attrNameLst>
                                      </p:cBhvr>
                                      <p:rCtr x="-8932" y="9514"/>
                                    </p:animMotion>
                                  </p:childTnLst>
                                </p:cTn>
                              </p:par>
                            </p:childTnLst>
                          </p:cTn>
                        </p:par>
                        <p:par>
                          <p:cTn id="48" fill="hold">
                            <p:stCondLst>
                              <p:cond delay="2500"/>
                            </p:stCondLst>
                            <p:childTnLst>
                              <p:par>
                                <p:cTn id="49" presetID="10" presetClass="exit" presetSubtype="0" fill="hold" nodeType="afterEffect">
                                  <p:stCondLst>
                                    <p:cond delay="0"/>
                                  </p:stCondLst>
                                  <p:childTnLst>
                                    <p:animEffect transition="out" filter="fade">
                                      <p:cBhvr>
                                        <p:cTn id="50" dur="500"/>
                                        <p:tgtEl>
                                          <p:spTgt spid="51"/>
                                        </p:tgtEl>
                                      </p:cBhvr>
                                    </p:animEffect>
                                    <p:set>
                                      <p:cBhvr>
                                        <p:cTn id="51" dur="1" fill="hold">
                                          <p:stCondLst>
                                            <p:cond delay="499"/>
                                          </p:stCondLst>
                                        </p:cTn>
                                        <p:tgtEl>
                                          <p:spTgt spid="51"/>
                                        </p:tgtEl>
                                        <p:attrNameLst>
                                          <p:attrName>style.visibility</p:attrName>
                                        </p:attrNameLst>
                                      </p:cBhvr>
                                      <p:to>
                                        <p:strVal val="hidden"/>
                                      </p:to>
                                    </p:set>
                                  </p:childTnLst>
                                </p:cTn>
                              </p:par>
                            </p:childTnLst>
                          </p:cTn>
                        </p:par>
                        <p:par>
                          <p:cTn id="52" fill="hold">
                            <p:stCondLst>
                              <p:cond delay="3000"/>
                            </p:stCondLst>
                            <p:childTnLst>
                              <p:par>
                                <p:cTn id="53" presetID="1" presetClass="entr" presetSubtype="0" fill="hold" nodeType="after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nodeType="clickEffect">
                                  <p:stCondLst>
                                    <p:cond delay="0"/>
                                  </p:stCondLst>
                                  <p:childTnLst>
                                    <p:animEffect transition="out" filter="fade">
                                      <p:cBhvr>
                                        <p:cTn id="58" dur="500"/>
                                        <p:tgtEl>
                                          <p:spTgt spid="31"/>
                                        </p:tgtEl>
                                      </p:cBhvr>
                                    </p:animEffect>
                                    <p:set>
                                      <p:cBhvr>
                                        <p:cTn id="59" dur="1" fill="hold">
                                          <p:stCondLst>
                                            <p:cond delay="499"/>
                                          </p:stCondLst>
                                        </p:cTn>
                                        <p:tgtEl>
                                          <p:spTgt spid="31"/>
                                        </p:tgtEl>
                                        <p:attrNameLst>
                                          <p:attrName>style.visibility</p:attrName>
                                        </p:attrNameLst>
                                      </p:cBhvr>
                                      <p:to>
                                        <p:strVal val="hidden"/>
                                      </p:to>
                                    </p:set>
                                  </p:childTnLst>
                                </p:cTn>
                              </p:par>
                            </p:childTnLst>
                          </p:cTn>
                        </p:par>
                        <p:par>
                          <p:cTn id="60" fill="hold">
                            <p:stCondLst>
                              <p:cond delay="500"/>
                            </p:stCondLst>
                            <p:childTnLst>
                              <p:par>
                                <p:cTn id="61" presetID="10" presetClass="entr" presetSubtype="0" fill="hold" nodeType="after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500"/>
                                        <p:tgtEl>
                                          <p:spTgt spid="3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32"/>
                                        </p:tgtEl>
                                      </p:cBhvr>
                                    </p:animEffect>
                                    <p:set>
                                      <p:cBhvr>
                                        <p:cTn id="68" dur="1" fill="hold">
                                          <p:stCondLst>
                                            <p:cond delay="499"/>
                                          </p:stCondLst>
                                        </p:cTn>
                                        <p:tgtEl>
                                          <p:spTgt spid="32"/>
                                        </p:tgtEl>
                                        <p:attrNameLst>
                                          <p:attrName>style.visibility</p:attrName>
                                        </p:attrNameLst>
                                      </p:cBhvr>
                                      <p:to>
                                        <p:strVal val="hidden"/>
                                      </p:to>
                                    </p:set>
                                  </p:childTnLst>
                                </p:cTn>
                              </p:par>
                            </p:childTnLst>
                          </p:cTn>
                        </p:par>
                        <p:par>
                          <p:cTn id="69" fill="hold">
                            <p:stCondLst>
                              <p:cond delay="500"/>
                            </p:stCondLst>
                            <p:childTnLst>
                              <p:par>
                                <p:cTn id="70" presetID="1" presetClass="entr" presetSubtype="0" fill="hold" nodeType="afterEffect">
                                  <p:stCondLst>
                                    <p:cond delay="0"/>
                                  </p:stCondLst>
                                  <p:childTnLst>
                                    <p:set>
                                      <p:cBhvr>
                                        <p:cTn id="71" dur="1" fill="hold">
                                          <p:stCondLst>
                                            <p:cond delay="0"/>
                                          </p:stCondLst>
                                        </p:cTn>
                                        <p:tgtEl>
                                          <p:spTgt spid="33"/>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nodeType="clickEffect">
                                  <p:stCondLst>
                                    <p:cond delay="0"/>
                                  </p:stCondLst>
                                  <p:childTnLst>
                                    <p:animEffect transition="out" filter="fade">
                                      <p:cBhvr>
                                        <p:cTn id="75" dur="500"/>
                                        <p:tgtEl>
                                          <p:spTgt spid="33"/>
                                        </p:tgtEl>
                                      </p:cBhvr>
                                    </p:animEffect>
                                    <p:set>
                                      <p:cBhvr>
                                        <p:cTn id="76" dur="1" fill="hold">
                                          <p:stCondLst>
                                            <p:cond delay="499"/>
                                          </p:stCondLst>
                                        </p:cTn>
                                        <p:tgtEl>
                                          <p:spTgt spid="33"/>
                                        </p:tgtEl>
                                        <p:attrNameLst>
                                          <p:attrName>style.visibility</p:attrName>
                                        </p:attrNameLst>
                                      </p:cBhvr>
                                      <p:to>
                                        <p:strVal val="hidden"/>
                                      </p:to>
                                    </p:set>
                                  </p:childTnLst>
                                </p:cTn>
                              </p:par>
                            </p:childTnLst>
                          </p:cTn>
                        </p:par>
                        <p:par>
                          <p:cTn id="77" fill="hold">
                            <p:stCondLst>
                              <p:cond delay="500"/>
                            </p:stCondLst>
                            <p:childTnLst>
                              <p:par>
                                <p:cTn id="78" presetID="1" presetClass="entr" presetSubtype="0" fill="hold" nodeType="afterEffect">
                                  <p:stCondLst>
                                    <p:cond delay="0"/>
                                  </p:stCondLst>
                                  <p:childTnLst>
                                    <p:set>
                                      <p:cBhvr>
                                        <p:cTn id="79" dur="1" fill="hold">
                                          <p:stCondLst>
                                            <p:cond delay="0"/>
                                          </p:stCondLst>
                                        </p:cTn>
                                        <p:tgtEl>
                                          <p:spTgt spid="40"/>
                                        </p:tgtEl>
                                        <p:attrNameLst>
                                          <p:attrName>style.visibility</p:attrName>
                                        </p:attrNameLst>
                                      </p:cBhvr>
                                      <p:to>
                                        <p:strVal val="visible"/>
                                      </p:to>
                                    </p:set>
                                  </p:childTnLst>
                                </p:cTn>
                              </p:par>
                            </p:childTnLst>
                          </p:cTn>
                        </p:par>
                        <p:par>
                          <p:cTn id="80" fill="hold">
                            <p:stCondLst>
                              <p:cond delay="500"/>
                            </p:stCondLst>
                            <p:childTnLst>
                              <p:par>
                                <p:cTn id="81" presetID="10" presetClass="exit" presetSubtype="0" fill="hold" nodeType="afterEffect">
                                  <p:stCondLst>
                                    <p:cond delay="0"/>
                                  </p:stCondLst>
                                  <p:childTnLst>
                                    <p:animEffect transition="out" filter="fade">
                                      <p:cBhvr>
                                        <p:cTn id="82" dur="500"/>
                                        <p:tgtEl>
                                          <p:spTgt spid="40"/>
                                        </p:tgtEl>
                                      </p:cBhvr>
                                    </p:animEffect>
                                    <p:set>
                                      <p:cBhvr>
                                        <p:cTn id="83" dur="1" fill="hold">
                                          <p:stCondLst>
                                            <p:cond delay="499"/>
                                          </p:stCondLst>
                                        </p:cTn>
                                        <p:tgtEl>
                                          <p:spTgt spid="40"/>
                                        </p:tgtEl>
                                        <p:attrNameLst>
                                          <p:attrName>style.visibility</p:attrName>
                                        </p:attrNameLst>
                                      </p:cBhvr>
                                      <p:to>
                                        <p:strVal val="hidden"/>
                                      </p:to>
                                    </p:set>
                                  </p:childTnLst>
                                </p:cTn>
                              </p:par>
                            </p:childTnLst>
                          </p:cTn>
                        </p:par>
                        <p:par>
                          <p:cTn id="84" fill="hold">
                            <p:stCondLst>
                              <p:cond delay="1000"/>
                            </p:stCondLst>
                            <p:childTnLst>
                              <p:par>
                                <p:cTn id="85" presetID="1" presetClass="entr" presetSubtype="0" fill="hold" nodeType="afterEffect">
                                  <p:stCondLst>
                                    <p:cond delay="0"/>
                                  </p:stCondLst>
                                  <p:childTnLst>
                                    <p:set>
                                      <p:cBhvr>
                                        <p:cTn id="86" dur="1" fill="hold">
                                          <p:stCondLst>
                                            <p:cond delay="0"/>
                                          </p:stCondLst>
                                        </p:cTn>
                                        <p:tgtEl>
                                          <p:spTgt spid="38"/>
                                        </p:tgtEl>
                                        <p:attrNameLst>
                                          <p:attrName>style.visibility</p:attrName>
                                        </p:attrNameLst>
                                      </p:cBhvr>
                                      <p:to>
                                        <p:strVal val="visible"/>
                                      </p:to>
                                    </p:set>
                                  </p:childTnLst>
                                </p:cTn>
                              </p:par>
                            </p:childTnLst>
                          </p:cTn>
                        </p:par>
                        <p:par>
                          <p:cTn id="87" fill="hold">
                            <p:stCondLst>
                              <p:cond delay="1000"/>
                            </p:stCondLst>
                            <p:childTnLst>
                              <p:par>
                                <p:cTn id="88" presetID="42" presetClass="path" presetSubtype="0" accel="50000" decel="50000" fill="hold" nodeType="afterEffect">
                                  <p:stCondLst>
                                    <p:cond delay="0"/>
                                  </p:stCondLst>
                                  <p:childTnLst>
                                    <p:animMotion origin="layout" path="M -0.00052 -0.00162 L -0.20287 0.23912 " pathEditMode="relative" rAng="0" ptsTypes="AA">
                                      <p:cBhvr>
                                        <p:cTn id="89" dur="2000" fill="hold"/>
                                        <p:tgtEl>
                                          <p:spTgt spid="38"/>
                                        </p:tgtEl>
                                        <p:attrNameLst>
                                          <p:attrName>ppt_x</p:attrName>
                                          <p:attrName>ppt_y</p:attrName>
                                        </p:attrNameLst>
                                      </p:cBhvr>
                                      <p:rCtr x="-10117" y="12037"/>
                                    </p:animMotion>
                                  </p:childTnLst>
                                </p:cTn>
                              </p:par>
                            </p:childTnLst>
                          </p:cTn>
                        </p:par>
                      </p:childTnLst>
                    </p:cTn>
                  </p:par>
                  <p:par>
                    <p:cTn id="90" fill="hold">
                      <p:stCondLst>
                        <p:cond delay="indefinite"/>
                      </p:stCondLst>
                      <p:childTnLst>
                        <p:par>
                          <p:cTn id="91" fill="hold">
                            <p:stCondLst>
                              <p:cond delay="0"/>
                            </p:stCondLst>
                            <p:childTnLst>
                              <p:par>
                                <p:cTn id="92" presetID="10" presetClass="exit" presetSubtype="0" fill="hold" nodeType="clickEffect">
                                  <p:stCondLst>
                                    <p:cond delay="0"/>
                                  </p:stCondLst>
                                  <p:childTnLst>
                                    <p:animEffect transition="out" filter="fade">
                                      <p:cBhvr>
                                        <p:cTn id="93" dur="500"/>
                                        <p:tgtEl>
                                          <p:spTgt spid="38"/>
                                        </p:tgtEl>
                                      </p:cBhvr>
                                    </p:animEffect>
                                    <p:set>
                                      <p:cBhvr>
                                        <p:cTn id="94" dur="1" fill="hold">
                                          <p:stCondLst>
                                            <p:cond delay="499"/>
                                          </p:stCondLst>
                                        </p:cTn>
                                        <p:tgtEl>
                                          <p:spTgt spid="38"/>
                                        </p:tgtEl>
                                        <p:attrNameLst>
                                          <p:attrName>style.visibility</p:attrName>
                                        </p:attrNameLst>
                                      </p:cBhvr>
                                      <p:to>
                                        <p:strVal val="hidden"/>
                                      </p:to>
                                    </p:set>
                                  </p:childTnLst>
                                </p:cTn>
                              </p:par>
                            </p:childTnLst>
                          </p:cTn>
                        </p:par>
                        <p:par>
                          <p:cTn id="95" fill="hold">
                            <p:stCondLst>
                              <p:cond delay="500"/>
                            </p:stCondLst>
                            <p:childTnLst>
                              <p:par>
                                <p:cTn id="96" presetID="1" presetClass="entr" presetSubtype="0" fill="hold" nodeType="afterEffect">
                                  <p:stCondLst>
                                    <p:cond delay="0"/>
                                  </p:stCondLst>
                                  <p:childTnLst>
                                    <p:set>
                                      <p:cBhvr>
                                        <p:cTn id="97" dur="1" fill="hold">
                                          <p:stCondLst>
                                            <p:cond delay="0"/>
                                          </p:stCondLst>
                                        </p:cTn>
                                        <p:tgtEl>
                                          <p:spTgt spid="41"/>
                                        </p:tgtEl>
                                        <p:attrNameLst>
                                          <p:attrName>style.visibility</p:attrName>
                                        </p:attrNameLst>
                                      </p:cBhvr>
                                      <p:to>
                                        <p:strVal val="visible"/>
                                      </p:to>
                                    </p:set>
                                  </p:childTnLst>
                                </p:cTn>
                              </p:par>
                            </p:childTnLst>
                          </p:cTn>
                        </p:par>
                        <p:par>
                          <p:cTn id="98" fill="hold">
                            <p:stCondLst>
                              <p:cond delay="500"/>
                            </p:stCondLst>
                            <p:childTnLst>
                              <p:par>
                                <p:cTn id="99" presetID="10" presetClass="exit" presetSubtype="0" fill="hold" nodeType="afterEffect">
                                  <p:stCondLst>
                                    <p:cond delay="0"/>
                                  </p:stCondLst>
                                  <p:childTnLst>
                                    <p:animEffect transition="out" filter="fade">
                                      <p:cBhvr>
                                        <p:cTn id="100" dur="500"/>
                                        <p:tgtEl>
                                          <p:spTgt spid="41"/>
                                        </p:tgtEl>
                                      </p:cBhvr>
                                    </p:animEffect>
                                    <p:set>
                                      <p:cBhvr>
                                        <p:cTn id="101" dur="1" fill="hold">
                                          <p:stCondLst>
                                            <p:cond delay="499"/>
                                          </p:stCondLst>
                                        </p:cTn>
                                        <p:tgtEl>
                                          <p:spTgt spid="41"/>
                                        </p:tgtEl>
                                        <p:attrNameLst>
                                          <p:attrName>style.visibility</p:attrName>
                                        </p:attrNameLst>
                                      </p:cBhvr>
                                      <p:to>
                                        <p:strVal val="hidden"/>
                                      </p:to>
                                    </p:set>
                                  </p:childTnLst>
                                </p:cTn>
                              </p:par>
                            </p:childTnLst>
                          </p:cTn>
                        </p:par>
                        <p:par>
                          <p:cTn id="102" fill="hold">
                            <p:stCondLst>
                              <p:cond delay="1000"/>
                            </p:stCondLst>
                            <p:childTnLst>
                              <p:par>
                                <p:cTn id="103" presetID="1" presetClass="entr" presetSubtype="0" fill="hold" nodeType="afterEffect">
                                  <p:stCondLst>
                                    <p:cond delay="0"/>
                                  </p:stCondLst>
                                  <p:childTnLst>
                                    <p:set>
                                      <p:cBhvr>
                                        <p:cTn id="104" dur="1" fill="hold">
                                          <p:stCondLst>
                                            <p:cond delay="0"/>
                                          </p:stCondLst>
                                        </p:cTn>
                                        <p:tgtEl>
                                          <p:spTgt spid="23"/>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0" presetClass="exit" presetSubtype="0" fill="hold" nodeType="clickEffect">
                                  <p:stCondLst>
                                    <p:cond delay="0"/>
                                  </p:stCondLst>
                                  <p:childTnLst>
                                    <p:animEffect transition="out" filter="fade">
                                      <p:cBhvr>
                                        <p:cTn id="108" dur="500"/>
                                        <p:tgtEl>
                                          <p:spTgt spid="23"/>
                                        </p:tgtEl>
                                      </p:cBhvr>
                                    </p:animEffect>
                                    <p:set>
                                      <p:cBhvr>
                                        <p:cTn id="109" dur="1" fill="hold">
                                          <p:stCondLst>
                                            <p:cond delay="499"/>
                                          </p:stCondLst>
                                        </p:cTn>
                                        <p:tgtEl>
                                          <p:spTgt spid="23"/>
                                        </p:tgtEl>
                                        <p:attrNameLst>
                                          <p:attrName>style.visibility</p:attrName>
                                        </p:attrNameLst>
                                      </p:cBhvr>
                                      <p:to>
                                        <p:strVal val="hidden"/>
                                      </p:to>
                                    </p:set>
                                  </p:childTnLst>
                                </p:cTn>
                              </p:par>
                            </p:childTnLst>
                          </p:cTn>
                        </p:par>
                        <p:par>
                          <p:cTn id="110" fill="hold">
                            <p:stCondLst>
                              <p:cond delay="500"/>
                            </p:stCondLst>
                            <p:childTnLst>
                              <p:par>
                                <p:cTn id="111" presetID="10" presetClass="entr" presetSubtype="0" fill="hold" nodeType="afterEffect">
                                  <p:stCondLst>
                                    <p:cond delay="0"/>
                                  </p:stCondLst>
                                  <p:childTnLst>
                                    <p:set>
                                      <p:cBhvr>
                                        <p:cTn id="112" dur="1" fill="hold">
                                          <p:stCondLst>
                                            <p:cond delay="0"/>
                                          </p:stCondLst>
                                        </p:cTn>
                                        <p:tgtEl>
                                          <p:spTgt spid="43"/>
                                        </p:tgtEl>
                                        <p:attrNameLst>
                                          <p:attrName>style.visibility</p:attrName>
                                        </p:attrNameLst>
                                      </p:cBhvr>
                                      <p:to>
                                        <p:strVal val="visible"/>
                                      </p:to>
                                    </p:set>
                                    <p:animEffect transition="in" filter="fade">
                                      <p:cBhvr>
                                        <p:cTn id="113" dur="500"/>
                                        <p:tgtEl>
                                          <p:spTgt spid="43"/>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xit" presetSubtype="0" fill="hold" nodeType="clickEffect">
                                  <p:stCondLst>
                                    <p:cond delay="0"/>
                                  </p:stCondLst>
                                  <p:childTnLst>
                                    <p:animEffect transition="out" filter="fade">
                                      <p:cBhvr>
                                        <p:cTn id="117" dur="500"/>
                                        <p:tgtEl>
                                          <p:spTgt spid="43"/>
                                        </p:tgtEl>
                                      </p:cBhvr>
                                    </p:animEffect>
                                    <p:set>
                                      <p:cBhvr>
                                        <p:cTn id="118" dur="1" fill="hold">
                                          <p:stCondLst>
                                            <p:cond delay="499"/>
                                          </p:stCondLst>
                                        </p:cTn>
                                        <p:tgtEl>
                                          <p:spTgt spid="43"/>
                                        </p:tgtEl>
                                        <p:attrNameLst>
                                          <p:attrName>style.visibility</p:attrName>
                                        </p:attrNameLst>
                                      </p:cBhvr>
                                      <p:to>
                                        <p:strVal val="hidden"/>
                                      </p:to>
                                    </p:set>
                                  </p:childTnLst>
                                </p:cTn>
                              </p:par>
                            </p:childTnLst>
                          </p:cTn>
                        </p:par>
                        <p:par>
                          <p:cTn id="119" fill="hold">
                            <p:stCondLst>
                              <p:cond delay="500"/>
                            </p:stCondLst>
                            <p:childTnLst>
                              <p:par>
                                <p:cTn id="120" presetID="1" presetClass="entr" presetSubtype="0" fill="hold" nodeType="afterEffect">
                                  <p:stCondLst>
                                    <p:cond delay="0"/>
                                  </p:stCondLst>
                                  <p:childTnLst>
                                    <p:set>
                                      <p:cBhvr>
                                        <p:cTn id="121" dur="1" fill="hold">
                                          <p:stCondLst>
                                            <p:cond delay="0"/>
                                          </p:stCondLst>
                                        </p:cTn>
                                        <p:tgtEl>
                                          <p:spTgt spid="35"/>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10" presetClass="exit" presetSubtype="0" fill="hold" nodeType="clickEffect">
                                  <p:stCondLst>
                                    <p:cond delay="0"/>
                                  </p:stCondLst>
                                  <p:childTnLst>
                                    <p:animEffect transition="out" filter="fade">
                                      <p:cBhvr>
                                        <p:cTn id="125" dur="500"/>
                                        <p:tgtEl>
                                          <p:spTgt spid="35"/>
                                        </p:tgtEl>
                                      </p:cBhvr>
                                    </p:animEffect>
                                    <p:set>
                                      <p:cBhvr>
                                        <p:cTn id="126" dur="1" fill="hold">
                                          <p:stCondLst>
                                            <p:cond delay="499"/>
                                          </p:stCondLst>
                                        </p:cTn>
                                        <p:tgtEl>
                                          <p:spTgt spid="35"/>
                                        </p:tgtEl>
                                        <p:attrNameLst>
                                          <p:attrName>style.visibility</p:attrName>
                                        </p:attrNameLst>
                                      </p:cBhvr>
                                      <p:to>
                                        <p:strVal val="hidden"/>
                                      </p:to>
                                    </p:set>
                                  </p:childTnLst>
                                </p:cTn>
                              </p:par>
                            </p:childTnLst>
                          </p:cTn>
                        </p:par>
                        <p:par>
                          <p:cTn id="127" fill="hold">
                            <p:stCondLst>
                              <p:cond delay="500"/>
                            </p:stCondLst>
                            <p:childTnLst>
                              <p:par>
                                <p:cTn id="128" presetID="1" presetClass="entr" presetSubtype="0" fill="hold" nodeType="afterEffect">
                                  <p:stCondLst>
                                    <p:cond delay="0"/>
                                  </p:stCondLst>
                                  <p:childTnLst>
                                    <p:set>
                                      <p:cBhvr>
                                        <p:cTn id="129" dur="1" fill="hold">
                                          <p:stCondLst>
                                            <p:cond delay="0"/>
                                          </p:stCondLst>
                                        </p:cTn>
                                        <p:tgtEl>
                                          <p:spTgt spid="23"/>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10" presetClass="exit" presetSubtype="0" fill="hold" nodeType="clickEffect">
                                  <p:stCondLst>
                                    <p:cond delay="0"/>
                                  </p:stCondLst>
                                  <p:childTnLst>
                                    <p:animEffect transition="out" filter="fade">
                                      <p:cBhvr>
                                        <p:cTn id="133" dur="500"/>
                                        <p:tgtEl>
                                          <p:spTgt spid="23"/>
                                        </p:tgtEl>
                                      </p:cBhvr>
                                    </p:animEffect>
                                    <p:set>
                                      <p:cBhvr>
                                        <p:cTn id="134" dur="1" fill="hold">
                                          <p:stCondLst>
                                            <p:cond delay="499"/>
                                          </p:stCondLst>
                                        </p:cTn>
                                        <p:tgtEl>
                                          <p:spTgt spid="23"/>
                                        </p:tgtEl>
                                        <p:attrNameLst>
                                          <p:attrName>style.visibility</p:attrName>
                                        </p:attrNameLst>
                                      </p:cBhvr>
                                      <p:to>
                                        <p:strVal val="hidden"/>
                                      </p:to>
                                    </p:set>
                                  </p:childTnLst>
                                </p:cTn>
                              </p:par>
                            </p:childTnLst>
                          </p:cTn>
                        </p:par>
                        <p:par>
                          <p:cTn id="135" fill="hold">
                            <p:stCondLst>
                              <p:cond delay="500"/>
                            </p:stCondLst>
                            <p:childTnLst>
                              <p:par>
                                <p:cTn id="136" presetID="1" presetClass="entr" presetSubtype="0" fill="hold" nodeType="afterEffect">
                                  <p:stCondLst>
                                    <p:cond delay="0"/>
                                  </p:stCondLst>
                                  <p:childTnLst>
                                    <p:set>
                                      <p:cBhvr>
                                        <p:cTn id="137" dur="1" fill="hold">
                                          <p:stCondLst>
                                            <p:cond delay="0"/>
                                          </p:stCondLst>
                                        </p:cTn>
                                        <p:tgtEl>
                                          <p:spTgt spid="41"/>
                                        </p:tgtEl>
                                        <p:attrNameLst>
                                          <p:attrName>style.visibility</p:attrName>
                                        </p:attrNameLst>
                                      </p:cBhvr>
                                      <p:to>
                                        <p:strVal val="visible"/>
                                      </p:to>
                                    </p:set>
                                  </p:childTnLst>
                                </p:cTn>
                              </p:par>
                            </p:childTnLst>
                          </p:cTn>
                        </p:par>
                        <p:par>
                          <p:cTn id="138" fill="hold">
                            <p:stCondLst>
                              <p:cond delay="500"/>
                            </p:stCondLst>
                            <p:childTnLst>
                              <p:par>
                                <p:cTn id="139" presetID="10" presetClass="exit" presetSubtype="0" fill="hold" nodeType="afterEffect">
                                  <p:stCondLst>
                                    <p:cond delay="0"/>
                                  </p:stCondLst>
                                  <p:childTnLst>
                                    <p:animEffect transition="out" filter="fade">
                                      <p:cBhvr>
                                        <p:cTn id="140" dur="500"/>
                                        <p:tgtEl>
                                          <p:spTgt spid="41"/>
                                        </p:tgtEl>
                                      </p:cBhvr>
                                    </p:animEffect>
                                    <p:set>
                                      <p:cBhvr>
                                        <p:cTn id="141" dur="1" fill="hold">
                                          <p:stCondLst>
                                            <p:cond delay="499"/>
                                          </p:stCondLst>
                                        </p:cTn>
                                        <p:tgtEl>
                                          <p:spTgt spid="41"/>
                                        </p:tgtEl>
                                        <p:attrNameLst>
                                          <p:attrName>style.visibility</p:attrName>
                                        </p:attrNameLst>
                                      </p:cBhvr>
                                      <p:to>
                                        <p:strVal val="hidden"/>
                                      </p:to>
                                    </p:set>
                                  </p:childTnLst>
                                </p:cTn>
                              </p:par>
                            </p:childTnLst>
                          </p:cTn>
                        </p:par>
                        <p:par>
                          <p:cTn id="142" fill="hold">
                            <p:stCondLst>
                              <p:cond delay="1000"/>
                            </p:stCondLst>
                            <p:childTnLst>
                              <p:par>
                                <p:cTn id="143" presetID="1" presetClass="entr" presetSubtype="0" fill="hold" nodeType="afterEffect">
                                  <p:stCondLst>
                                    <p:cond delay="0"/>
                                  </p:stCondLst>
                                  <p:childTnLst>
                                    <p:set>
                                      <p:cBhvr>
                                        <p:cTn id="144" dur="1" fill="hold">
                                          <p:stCondLst>
                                            <p:cond delay="0"/>
                                          </p:stCondLst>
                                        </p:cTn>
                                        <p:tgtEl>
                                          <p:spTgt spid="38"/>
                                        </p:tgtEl>
                                        <p:attrNameLst>
                                          <p:attrName>style.visibility</p:attrName>
                                        </p:attrNameLst>
                                      </p:cBhvr>
                                      <p:to>
                                        <p:strVal val="visible"/>
                                      </p:to>
                                    </p:set>
                                  </p:childTnLst>
                                </p:cTn>
                              </p:par>
                            </p:childTnLst>
                          </p:cTn>
                        </p:par>
                        <p:par>
                          <p:cTn id="145" fill="hold">
                            <p:stCondLst>
                              <p:cond delay="1000"/>
                            </p:stCondLst>
                            <p:childTnLst>
                              <p:par>
                                <p:cTn id="146" presetID="42" presetClass="path" presetSubtype="0" accel="50000" decel="50000" fill="hold" nodeType="afterEffect">
                                  <p:stCondLst>
                                    <p:cond delay="0"/>
                                  </p:stCondLst>
                                  <p:childTnLst>
                                    <p:animMotion origin="layout" path="M -0.20287 0.23912 L -0.47318 -0.01158 " pathEditMode="relative" rAng="0" ptsTypes="AA">
                                      <p:cBhvr>
                                        <p:cTn id="147" dur="2000" fill="hold"/>
                                        <p:tgtEl>
                                          <p:spTgt spid="38"/>
                                        </p:tgtEl>
                                        <p:attrNameLst>
                                          <p:attrName>ppt_x</p:attrName>
                                          <p:attrName>ppt_y</p:attrName>
                                        </p:attrNameLst>
                                      </p:cBhvr>
                                      <p:rCtr x="-13802" y="-12338"/>
                                    </p:animMotion>
                                  </p:childTnLst>
                                </p:cTn>
                              </p:par>
                            </p:childTnLst>
                          </p:cTn>
                        </p:par>
                      </p:childTnLst>
                    </p:cTn>
                  </p:par>
                  <p:par>
                    <p:cTn id="148" fill="hold">
                      <p:stCondLst>
                        <p:cond delay="indefinite"/>
                      </p:stCondLst>
                      <p:childTnLst>
                        <p:par>
                          <p:cTn id="149" fill="hold">
                            <p:stCondLst>
                              <p:cond delay="0"/>
                            </p:stCondLst>
                            <p:childTnLst>
                              <p:par>
                                <p:cTn id="150" presetID="10" presetClass="exit" presetSubtype="0" fill="hold" nodeType="clickEffect">
                                  <p:stCondLst>
                                    <p:cond delay="0"/>
                                  </p:stCondLst>
                                  <p:childTnLst>
                                    <p:animEffect transition="out" filter="fade">
                                      <p:cBhvr>
                                        <p:cTn id="151" dur="500"/>
                                        <p:tgtEl>
                                          <p:spTgt spid="38"/>
                                        </p:tgtEl>
                                      </p:cBhvr>
                                    </p:animEffect>
                                    <p:set>
                                      <p:cBhvr>
                                        <p:cTn id="152" dur="1" fill="hold">
                                          <p:stCondLst>
                                            <p:cond delay="499"/>
                                          </p:stCondLst>
                                        </p:cTn>
                                        <p:tgtEl>
                                          <p:spTgt spid="38"/>
                                        </p:tgtEl>
                                        <p:attrNameLst>
                                          <p:attrName>style.visibility</p:attrName>
                                        </p:attrNameLst>
                                      </p:cBhvr>
                                      <p:to>
                                        <p:strVal val="hidden"/>
                                      </p:to>
                                    </p:set>
                                  </p:childTnLst>
                                </p:cTn>
                              </p:par>
                            </p:childTnLst>
                          </p:cTn>
                        </p:par>
                        <p:par>
                          <p:cTn id="153" fill="hold">
                            <p:stCondLst>
                              <p:cond delay="500"/>
                            </p:stCondLst>
                            <p:childTnLst>
                              <p:par>
                                <p:cTn id="154" presetID="1" presetClass="entr" presetSubtype="0" fill="hold" nodeType="afterEffect">
                                  <p:stCondLst>
                                    <p:cond delay="0"/>
                                  </p:stCondLst>
                                  <p:childTnLst>
                                    <p:set>
                                      <p:cBhvr>
                                        <p:cTn id="155" dur="1" fill="hold">
                                          <p:stCondLst>
                                            <p:cond delay="0"/>
                                          </p:stCondLst>
                                        </p:cTn>
                                        <p:tgtEl>
                                          <p:spTgt spid="42"/>
                                        </p:tgtEl>
                                        <p:attrNameLst>
                                          <p:attrName>style.visibility</p:attrName>
                                        </p:attrNameLst>
                                      </p:cBhvr>
                                      <p:to>
                                        <p:strVal val="visible"/>
                                      </p:to>
                                    </p:set>
                                  </p:childTnLst>
                                </p:cTn>
                              </p:par>
                            </p:childTnLst>
                          </p:cTn>
                        </p:par>
                        <p:par>
                          <p:cTn id="156" fill="hold">
                            <p:stCondLst>
                              <p:cond delay="500"/>
                            </p:stCondLst>
                            <p:childTnLst>
                              <p:par>
                                <p:cTn id="157" presetID="10" presetClass="exit" presetSubtype="0" fill="hold" nodeType="afterEffect">
                                  <p:stCondLst>
                                    <p:cond delay="0"/>
                                  </p:stCondLst>
                                  <p:childTnLst>
                                    <p:animEffect transition="out" filter="fade">
                                      <p:cBhvr>
                                        <p:cTn id="158" dur="500"/>
                                        <p:tgtEl>
                                          <p:spTgt spid="42"/>
                                        </p:tgtEl>
                                      </p:cBhvr>
                                    </p:animEffect>
                                    <p:set>
                                      <p:cBhvr>
                                        <p:cTn id="159" dur="1" fill="hold">
                                          <p:stCondLst>
                                            <p:cond delay="499"/>
                                          </p:stCondLst>
                                        </p:cTn>
                                        <p:tgtEl>
                                          <p:spTgt spid="42"/>
                                        </p:tgtEl>
                                        <p:attrNameLst>
                                          <p:attrName>style.visibility</p:attrName>
                                        </p:attrNameLst>
                                      </p:cBhvr>
                                      <p:to>
                                        <p:strVal val="hidden"/>
                                      </p:to>
                                    </p:set>
                                  </p:childTnLst>
                                </p:cTn>
                              </p:par>
                            </p:childTnLst>
                          </p:cTn>
                        </p:par>
                        <p:par>
                          <p:cTn id="160" fill="hold">
                            <p:stCondLst>
                              <p:cond delay="1000"/>
                            </p:stCondLst>
                            <p:childTnLst>
                              <p:par>
                                <p:cTn id="161" presetID="1" presetClass="entr" presetSubtype="0" fill="hold" nodeType="afterEffect">
                                  <p:stCondLst>
                                    <p:cond delay="0"/>
                                  </p:stCondLst>
                                  <p:childTnLst>
                                    <p:set>
                                      <p:cBhvr>
                                        <p:cTn id="162" dur="1" fill="hold">
                                          <p:stCondLst>
                                            <p:cond delay="0"/>
                                          </p:stCondLst>
                                        </p:cTn>
                                        <p:tgtEl>
                                          <p:spTgt spid="29"/>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0" presetClass="exit" presetSubtype="0" fill="hold" nodeType="clickEffect">
                                  <p:stCondLst>
                                    <p:cond delay="0"/>
                                  </p:stCondLst>
                                  <p:childTnLst>
                                    <p:animEffect transition="out" filter="fade">
                                      <p:cBhvr>
                                        <p:cTn id="166" dur="500"/>
                                        <p:tgtEl>
                                          <p:spTgt spid="29"/>
                                        </p:tgtEl>
                                      </p:cBhvr>
                                    </p:animEffect>
                                    <p:set>
                                      <p:cBhvr>
                                        <p:cTn id="167" dur="1" fill="hold">
                                          <p:stCondLst>
                                            <p:cond delay="499"/>
                                          </p:stCondLst>
                                        </p:cTn>
                                        <p:tgtEl>
                                          <p:spTgt spid="29"/>
                                        </p:tgtEl>
                                        <p:attrNameLst>
                                          <p:attrName>style.visibility</p:attrName>
                                        </p:attrNameLst>
                                      </p:cBhvr>
                                      <p:to>
                                        <p:strVal val="hidden"/>
                                      </p:to>
                                    </p:set>
                                  </p:childTnLst>
                                </p:cTn>
                              </p:par>
                            </p:childTnLst>
                          </p:cTn>
                        </p:par>
                        <p:par>
                          <p:cTn id="168" fill="hold">
                            <p:stCondLst>
                              <p:cond delay="500"/>
                            </p:stCondLst>
                            <p:childTnLst>
                              <p:par>
                                <p:cTn id="169" presetID="1" presetClass="entr" presetSubtype="0" fill="hold" nodeType="afterEffect">
                                  <p:stCondLst>
                                    <p:cond delay="0"/>
                                  </p:stCondLst>
                                  <p:childTnLst>
                                    <p:set>
                                      <p:cBhvr>
                                        <p:cTn id="170" dur="1" fill="hold">
                                          <p:stCondLst>
                                            <p:cond delay="0"/>
                                          </p:stCondLst>
                                        </p:cTn>
                                        <p:tgtEl>
                                          <p:spTgt spid="36"/>
                                        </p:tgtEl>
                                        <p:attrNameLst>
                                          <p:attrName>style.visibility</p:attrName>
                                        </p:attrNameLst>
                                      </p:cBhvr>
                                      <p:to>
                                        <p:strVal val="visible"/>
                                      </p:to>
                                    </p:set>
                                  </p:childTnLst>
                                </p:cTn>
                              </p:par>
                            </p:childTnLst>
                          </p:cTn>
                        </p:par>
                        <p:par>
                          <p:cTn id="171" fill="hold">
                            <p:stCondLst>
                              <p:cond delay="500"/>
                            </p:stCondLst>
                            <p:childTnLst>
                              <p:par>
                                <p:cTn id="172" presetID="10" presetClass="exit" presetSubtype="0" fill="hold" nodeType="afterEffect">
                                  <p:stCondLst>
                                    <p:cond delay="0"/>
                                  </p:stCondLst>
                                  <p:childTnLst>
                                    <p:animEffect transition="out" filter="fade">
                                      <p:cBhvr>
                                        <p:cTn id="173" dur="500"/>
                                        <p:tgtEl>
                                          <p:spTgt spid="36"/>
                                        </p:tgtEl>
                                      </p:cBhvr>
                                    </p:animEffect>
                                    <p:set>
                                      <p:cBhvr>
                                        <p:cTn id="174" dur="1" fill="hold">
                                          <p:stCondLst>
                                            <p:cond delay="499"/>
                                          </p:stCondLst>
                                        </p:cTn>
                                        <p:tgtEl>
                                          <p:spTgt spid="36"/>
                                        </p:tgtEl>
                                        <p:attrNameLst>
                                          <p:attrName>style.visibility</p:attrName>
                                        </p:attrNameLst>
                                      </p:cBhvr>
                                      <p:to>
                                        <p:strVal val="hidden"/>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nodeType="clickEffect">
                                  <p:stCondLst>
                                    <p:cond delay="0"/>
                                  </p:stCondLst>
                                  <p:childTnLst>
                                    <p:set>
                                      <p:cBhvr>
                                        <p:cTn id="178" dur="1" fill="hold">
                                          <p:stCondLst>
                                            <p:cond delay="0"/>
                                          </p:stCondLst>
                                        </p:cTn>
                                        <p:tgtEl>
                                          <p:spTgt spid="10"/>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0" presetClass="exit" presetSubtype="0" fill="hold" nodeType="clickEffect">
                                  <p:stCondLst>
                                    <p:cond delay="0"/>
                                  </p:stCondLst>
                                  <p:childTnLst>
                                    <p:animEffect transition="out" filter="fade">
                                      <p:cBhvr>
                                        <p:cTn id="182" dur="500"/>
                                        <p:tgtEl>
                                          <p:spTgt spid="10"/>
                                        </p:tgtEl>
                                      </p:cBhvr>
                                    </p:animEffect>
                                    <p:set>
                                      <p:cBhvr>
                                        <p:cTn id="183" dur="1" fill="hold">
                                          <p:stCondLst>
                                            <p:cond delay="499"/>
                                          </p:stCondLst>
                                        </p:cTn>
                                        <p:tgtEl>
                                          <p:spTgt spid="10"/>
                                        </p:tgtEl>
                                        <p:attrNameLst>
                                          <p:attrName>style.visibility</p:attrName>
                                        </p:attrNameLst>
                                      </p:cBhvr>
                                      <p:to>
                                        <p:strVal val="hidden"/>
                                      </p:to>
                                    </p:set>
                                  </p:childTnLst>
                                </p:cTn>
                              </p:par>
                            </p:childTnLst>
                          </p:cTn>
                        </p:par>
                        <p:par>
                          <p:cTn id="184" fill="hold">
                            <p:stCondLst>
                              <p:cond delay="500"/>
                            </p:stCondLst>
                            <p:childTnLst>
                              <p:par>
                                <p:cTn id="185" presetID="1" presetClass="entr" presetSubtype="0" fill="hold" nodeType="afterEffect">
                                  <p:stCondLst>
                                    <p:cond delay="0"/>
                                  </p:stCondLst>
                                  <p:childTnLst>
                                    <p:set>
                                      <p:cBhvr>
                                        <p:cTn id="186" dur="1" fill="hold">
                                          <p:stCondLst>
                                            <p:cond delay="0"/>
                                          </p:stCondLst>
                                        </p:cTn>
                                        <p:tgtEl>
                                          <p:spTgt spid="38"/>
                                        </p:tgtEl>
                                        <p:attrNameLst>
                                          <p:attrName>style.visibility</p:attrName>
                                        </p:attrNameLst>
                                      </p:cBhvr>
                                      <p:to>
                                        <p:strVal val="visible"/>
                                      </p:to>
                                    </p:set>
                                  </p:childTnLst>
                                </p:cTn>
                              </p:par>
                            </p:childTnLst>
                          </p:cTn>
                        </p:par>
                        <p:par>
                          <p:cTn id="187" fill="hold">
                            <p:stCondLst>
                              <p:cond delay="500"/>
                            </p:stCondLst>
                            <p:childTnLst>
                              <p:par>
                                <p:cTn id="188" presetID="42" presetClass="path" presetSubtype="0" accel="50000" decel="50000" fill="hold" nodeType="afterEffect">
                                  <p:stCondLst>
                                    <p:cond delay="0"/>
                                  </p:stCondLst>
                                  <p:childTnLst>
                                    <p:animMotion origin="layout" path="M -0.20287 0.23912 L 1.45833E-6 -4.07407E-6 " pathEditMode="relative" rAng="0" ptsTypes="AA">
                                      <p:cBhvr>
                                        <p:cTn id="189" dur="2000" fill="hold"/>
                                        <p:tgtEl>
                                          <p:spTgt spid="38"/>
                                        </p:tgtEl>
                                        <p:attrNameLst>
                                          <p:attrName>ppt_x</p:attrName>
                                          <p:attrName>ppt_y</p:attrName>
                                        </p:attrNameLst>
                                      </p:cBhvr>
                                      <p:rCtr x="10117" y="-11991"/>
                                    </p:animMotion>
                                  </p:childTnLst>
                                </p:cTn>
                              </p:par>
                            </p:childTnLst>
                          </p:cTn>
                        </p:par>
                        <p:par>
                          <p:cTn id="190" fill="hold">
                            <p:stCondLst>
                              <p:cond delay="2500"/>
                            </p:stCondLst>
                            <p:childTnLst>
                              <p:par>
                                <p:cTn id="191" presetID="10" presetClass="exit" presetSubtype="0" fill="hold" nodeType="afterEffect">
                                  <p:stCondLst>
                                    <p:cond delay="0"/>
                                  </p:stCondLst>
                                  <p:childTnLst>
                                    <p:animEffect transition="out" filter="fade">
                                      <p:cBhvr>
                                        <p:cTn id="192" dur="500"/>
                                        <p:tgtEl>
                                          <p:spTgt spid="38"/>
                                        </p:tgtEl>
                                      </p:cBhvr>
                                    </p:animEffect>
                                    <p:set>
                                      <p:cBhvr>
                                        <p:cTn id="193" dur="1" fill="hold">
                                          <p:stCondLst>
                                            <p:cond delay="499"/>
                                          </p:stCondLst>
                                        </p:cTn>
                                        <p:tgtEl>
                                          <p:spTgt spid="38"/>
                                        </p:tgtEl>
                                        <p:attrNameLst>
                                          <p:attrName>style.visibility</p:attrName>
                                        </p:attrNameLst>
                                      </p:cBhvr>
                                      <p:to>
                                        <p:strVal val="hidden"/>
                                      </p:to>
                                    </p:set>
                                  </p:childTnLst>
                                </p:cTn>
                              </p:par>
                            </p:childTnLst>
                          </p:cTn>
                        </p:par>
                        <p:par>
                          <p:cTn id="194" fill="hold">
                            <p:stCondLst>
                              <p:cond delay="3000"/>
                            </p:stCondLst>
                            <p:childTnLst>
                              <p:par>
                                <p:cTn id="195" presetID="10" presetClass="entr" presetSubtype="0" fill="hold" nodeType="afterEffect">
                                  <p:stCondLst>
                                    <p:cond delay="0"/>
                                  </p:stCondLst>
                                  <p:childTnLst>
                                    <p:set>
                                      <p:cBhvr>
                                        <p:cTn id="196" dur="1" fill="hold">
                                          <p:stCondLst>
                                            <p:cond delay="0"/>
                                          </p:stCondLst>
                                        </p:cTn>
                                        <p:tgtEl>
                                          <p:spTgt spid="1026"/>
                                        </p:tgtEl>
                                        <p:attrNameLst>
                                          <p:attrName>style.visibility</p:attrName>
                                        </p:attrNameLst>
                                      </p:cBhvr>
                                      <p:to>
                                        <p:strVal val="visible"/>
                                      </p:to>
                                    </p:set>
                                    <p:animEffect transition="in" filter="fade">
                                      <p:cBhvr>
                                        <p:cTn id="197" dur="500"/>
                                        <p:tgtEl>
                                          <p:spTgt spid="1026"/>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nodeType="clickEffect">
                                  <p:stCondLst>
                                    <p:cond delay="0"/>
                                  </p:stCondLst>
                                  <p:childTnLst>
                                    <p:set>
                                      <p:cBhvr>
                                        <p:cTn id="201" dur="1" fill="hold">
                                          <p:stCondLst>
                                            <p:cond delay="0"/>
                                          </p:stCondLst>
                                        </p:cTn>
                                        <p:tgtEl>
                                          <p:spTgt spid="27"/>
                                        </p:tgtEl>
                                        <p:attrNameLst>
                                          <p:attrName>style.visibility</p:attrName>
                                        </p:attrNameLst>
                                      </p:cBhvr>
                                      <p:to>
                                        <p:strVal val="visible"/>
                                      </p:to>
                                    </p:set>
                                    <p:animEffect transition="in" filter="fade">
                                      <p:cBhvr>
                                        <p:cTn id="202" dur="500"/>
                                        <p:tgtEl>
                                          <p:spTgt spid="27"/>
                                        </p:tgtEl>
                                      </p:cBhvr>
                                    </p:animEffect>
                                  </p:childTnLst>
                                </p:cTn>
                              </p:par>
                            </p:childTnLst>
                          </p:cTn>
                        </p:par>
                        <p:par>
                          <p:cTn id="203" fill="hold">
                            <p:stCondLst>
                              <p:cond delay="500"/>
                            </p:stCondLst>
                            <p:childTnLst>
                              <p:par>
                                <p:cTn id="204" presetID="10" presetClass="exit" presetSubtype="0" fill="hold" nodeType="afterEffect">
                                  <p:stCondLst>
                                    <p:cond delay="0"/>
                                  </p:stCondLst>
                                  <p:childTnLst>
                                    <p:animEffect transition="out" filter="fade">
                                      <p:cBhvr>
                                        <p:cTn id="205" dur="500"/>
                                        <p:tgtEl>
                                          <p:spTgt spid="27"/>
                                        </p:tgtEl>
                                      </p:cBhvr>
                                    </p:animEffect>
                                    <p:set>
                                      <p:cBhvr>
                                        <p:cTn id="206" dur="1" fill="hold">
                                          <p:stCondLst>
                                            <p:cond delay="499"/>
                                          </p:stCondLst>
                                        </p:cTn>
                                        <p:tgtEl>
                                          <p:spTgt spid="27"/>
                                        </p:tgtEl>
                                        <p:attrNameLst>
                                          <p:attrName>style.visibility</p:attrName>
                                        </p:attrNameLst>
                                      </p:cBhvr>
                                      <p:to>
                                        <p:strVal val="hidden"/>
                                      </p:to>
                                    </p:set>
                                  </p:childTnLst>
                                </p:cTn>
                              </p:par>
                            </p:childTnLst>
                          </p:cTn>
                        </p:par>
                        <p:par>
                          <p:cTn id="207" fill="hold">
                            <p:stCondLst>
                              <p:cond delay="1000"/>
                            </p:stCondLst>
                            <p:childTnLst>
                              <p:par>
                                <p:cTn id="208" presetID="10" presetClass="exit" presetSubtype="0" fill="hold" nodeType="afterEffect">
                                  <p:stCondLst>
                                    <p:cond delay="0"/>
                                  </p:stCondLst>
                                  <p:childTnLst>
                                    <p:animEffect transition="out" filter="fade">
                                      <p:cBhvr>
                                        <p:cTn id="209" dur="500"/>
                                        <p:tgtEl>
                                          <p:spTgt spid="1026"/>
                                        </p:tgtEl>
                                      </p:cBhvr>
                                    </p:animEffect>
                                    <p:set>
                                      <p:cBhvr>
                                        <p:cTn id="210" dur="1" fill="hold">
                                          <p:stCondLst>
                                            <p:cond delay="499"/>
                                          </p:stCondLst>
                                        </p:cTn>
                                        <p:tgtEl>
                                          <p:spTgt spid="1026"/>
                                        </p:tgtEl>
                                        <p:attrNameLst>
                                          <p:attrName>style.visibility</p:attrName>
                                        </p:attrNameLst>
                                      </p:cBhvr>
                                      <p:to>
                                        <p:strVal val="hidden"/>
                                      </p:to>
                                    </p:set>
                                  </p:childTnLst>
                                </p:cTn>
                              </p:par>
                            </p:childTnLst>
                          </p:cTn>
                        </p:par>
                        <p:par>
                          <p:cTn id="211" fill="hold">
                            <p:stCondLst>
                              <p:cond delay="4000"/>
                            </p:stCondLst>
                            <p:childTnLst>
                              <p:par>
                                <p:cTn id="212" presetID="10" presetClass="entr" presetSubtype="0" fill="hold" nodeType="afterEffect">
                                  <p:stCondLst>
                                    <p:cond delay="0"/>
                                  </p:stCondLst>
                                  <p:childTnLst>
                                    <p:set>
                                      <p:cBhvr>
                                        <p:cTn id="213" dur="1" fill="hold">
                                          <p:stCondLst>
                                            <p:cond delay="0"/>
                                          </p:stCondLst>
                                        </p:cTn>
                                        <p:tgtEl>
                                          <p:spTgt spid="28"/>
                                        </p:tgtEl>
                                        <p:attrNameLst>
                                          <p:attrName>style.visibility</p:attrName>
                                        </p:attrNameLst>
                                      </p:cBhvr>
                                      <p:to>
                                        <p:strVal val="visible"/>
                                      </p:to>
                                    </p:set>
                                    <p:animEffect transition="in" filter="fade">
                                      <p:cBhvr>
                                        <p:cTn id="214" dur="500"/>
                                        <p:tgtEl>
                                          <p:spTgt spid="28"/>
                                        </p:tgtEl>
                                      </p:cBhvr>
                                    </p:animEffect>
                                  </p:childTnLst>
                                </p:cTn>
                              </p:par>
                            </p:childTnLst>
                          </p:cTn>
                        </p:par>
                        <p:par>
                          <p:cTn id="215" fill="hold">
                            <p:stCondLst>
                              <p:cond delay="4500"/>
                            </p:stCondLst>
                            <p:childTnLst>
                              <p:par>
                                <p:cTn id="216" presetID="10" presetClass="exit" presetSubtype="0" fill="hold" nodeType="afterEffect">
                                  <p:stCondLst>
                                    <p:cond delay="0"/>
                                  </p:stCondLst>
                                  <p:childTnLst>
                                    <p:animEffect transition="out" filter="fade">
                                      <p:cBhvr>
                                        <p:cTn id="217" dur="1000"/>
                                        <p:tgtEl>
                                          <p:spTgt spid="28"/>
                                        </p:tgtEl>
                                      </p:cBhvr>
                                    </p:animEffect>
                                    <p:set>
                                      <p:cBhvr>
                                        <p:cTn id="218" dur="1" fill="hold">
                                          <p:stCondLst>
                                            <p:cond delay="999"/>
                                          </p:stCondLst>
                                        </p:cTn>
                                        <p:tgtEl>
                                          <p:spTgt spid="28"/>
                                        </p:tgtEl>
                                        <p:attrNameLst>
                                          <p:attrName>style.visibility</p:attrName>
                                        </p:attrNameLst>
                                      </p:cBhvr>
                                      <p:to>
                                        <p:strVal val="hidden"/>
                                      </p:to>
                                    </p:set>
                                  </p:childTnLst>
                                </p:cTn>
                              </p:par>
                            </p:childTnLst>
                          </p:cTn>
                        </p:par>
                      </p:childTnLst>
                    </p:cTn>
                  </p:par>
                  <p:par>
                    <p:cTn id="219" fill="hold">
                      <p:stCondLst>
                        <p:cond delay="indefinite"/>
                      </p:stCondLst>
                      <p:childTnLst>
                        <p:par>
                          <p:cTn id="220" fill="hold">
                            <p:stCondLst>
                              <p:cond delay="0"/>
                            </p:stCondLst>
                            <p:childTnLst>
                              <p:par>
                                <p:cTn id="221" presetID="1" presetClass="entr" presetSubtype="0" fill="hold" nodeType="clickEffect">
                                  <p:stCondLst>
                                    <p:cond delay="0"/>
                                  </p:stCondLst>
                                  <p:childTnLst>
                                    <p:set>
                                      <p:cBhvr>
                                        <p:cTn id="222" dur="1" fill="hold">
                                          <p:stCondLst>
                                            <p:cond delay="0"/>
                                          </p:stCondLst>
                                        </p:cTn>
                                        <p:tgtEl>
                                          <p:spTgt spid="10"/>
                                        </p:tgtEl>
                                        <p:attrNameLst>
                                          <p:attrName>style.visibility</p:attrName>
                                        </p:attrNameLst>
                                      </p:cBhvr>
                                      <p:to>
                                        <p:strVal val="visible"/>
                                      </p:to>
                                    </p:set>
                                  </p:childTnLst>
                                </p:cTn>
                              </p:par>
                            </p:childTnLst>
                          </p:cTn>
                        </p:par>
                      </p:childTnLst>
                    </p:cTn>
                  </p:par>
                  <p:par>
                    <p:cTn id="223" fill="hold">
                      <p:stCondLst>
                        <p:cond delay="indefinite"/>
                      </p:stCondLst>
                      <p:childTnLst>
                        <p:par>
                          <p:cTn id="224" fill="hold">
                            <p:stCondLst>
                              <p:cond delay="0"/>
                            </p:stCondLst>
                            <p:childTnLst>
                              <p:par>
                                <p:cTn id="225" presetID="10" presetClass="exit" presetSubtype="0" fill="hold" nodeType="clickEffect">
                                  <p:stCondLst>
                                    <p:cond delay="0"/>
                                  </p:stCondLst>
                                  <p:childTnLst>
                                    <p:animEffect transition="out" filter="fade">
                                      <p:cBhvr>
                                        <p:cTn id="226" dur="500"/>
                                        <p:tgtEl>
                                          <p:spTgt spid="10"/>
                                        </p:tgtEl>
                                      </p:cBhvr>
                                    </p:animEffect>
                                    <p:set>
                                      <p:cBhvr>
                                        <p:cTn id="227" dur="1" fill="hold">
                                          <p:stCondLst>
                                            <p:cond delay="499"/>
                                          </p:stCondLst>
                                        </p:cTn>
                                        <p:tgtEl>
                                          <p:spTgt spid="10"/>
                                        </p:tgtEl>
                                        <p:attrNameLst>
                                          <p:attrName>style.visibility</p:attrName>
                                        </p:attrNameLst>
                                      </p:cBhvr>
                                      <p:to>
                                        <p:strVal val="hidden"/>
                                      </p:to>
                                    </p:set>
                                  </p:childTnLst>
                                </p:cTn>
                              </p:par>
                            </p:childTnLst>
                          </p:cTn>
                        </p:par>
                        <p:par>
                          <p:cTn id="228" fill="hold">
                            <p:stCondLst>
                              <p:cond delay="500"/>
                            </p:stCondLst>
                            <p:childTnLst>
                              <p:par>
                                <p:cTn id="229" presetID="1" presetClass="entr" presetSubtype="0" fill="hold" nodeType="afterEffect">
                                  <p:stCondLst>
                                    <p:cond delay="0"/>
                                  </p:stCondLst>
                                  <p:childTnLst>
                                    <p:set>
                                      <p:cBhvr>
                                        <p:cTn id="230" dur="1" fill="hold">
                                          <p:stCondLst>
                                            <p:cond delay="0"/>
                                          </p:stCondLst>
                                        </p:cTn>
                                        <p:tgtEl>
                                          <p:spTgt spid="38"/>
                                        </p:tgtEl>
                                        <p:attrNameLst>
                                          <p:attrName>style.visibility</p:attrName>
                                        </p:attrNameLst>
                                      </p:cBhvr>
                                      <p:to>
                                        <p:strVal val="visible"/>
                                      </p:to>
                                    </p:set>
                                  </p:childTnLst>
                                </p:cTn>
                              </p:par>
                            </p:childTnLst>
                          </p:cTn>
                        </p:par>
                        <p:par>
                          <p:cTn id="231" fill="hold">
                            <p:stCondLst>
                              <p:cond delay="500"/>
                            </p:stCondLst>
                            <p:childTnLst>
                              <p:par>
                                <p:cTn id="232" presetID="42" presetClass="path" presetSubtype="0" accel="50000" decel="50000" fill="hold" nodeType="afterEffect">
                                  <p:stCondLst>
                                    <p:cond delay="0"/>
                                  </p:stCondLst>
                                  <p:childTnLst>
                                    <p:animMotion origin="layout" path="M -0.20287 0.23912 L 1.45833E-6 2.59259E-6 " pathEditMode="relative" rAng="0" ptsTypes="AA">
                                      <p:cBhvr>
                                        <p:cTn id="233" dur="2000" fill="hold"/>
                                        <p:tgtEl>
                                          <p:spTgt spid="38"/>
                                        </p:tgtEl>
                                        <p:attrNameLst>
                                          <p:attrName>ppt_x</p:attrName>
                                          <p:attrName>ppt_y</p:attrName>
                                        </p:attrNameLst>
                                      </p:cBhvr>
                                      <p:rCtr x="10117" y="-11875"/>
                                    </p:animMotion>
                                  </p:childTnLst>
                                </p:cTn>
                              </p:par>
                            </p:childTnLst>
                          </p:cTn>
                        </p:par>
                        <p:par>
                          <p:cTn id="234" fill="hold">
                            <p:stCondLst>
                              <p:cond delay="2500"/>
                            </p:stCondLst>
                            <p:childTnLst>
                              <p:par>
                                <p:cTn id="235" presetID="10" presetClass="exit" presetSubtype="0" fill="hold" nodeType="afterEffect">
                                  <p:stCondLst>
                                    <p:cond delay="0"/>
                                  </p:stCondLst>
                                  <p:childTnLst>
                                    <p:animEffect transition="out" filter="fade">
                                      <p:cBhvr>
                                        <p:cTn id="236" dur="500"/>
                                        <p:tgtEl>
                                          <p:spTgt spid="38"/>
                                        </p:tgtEl>
                                      </p:cBhvr>
                                    </p:animEffect>
                                    <p:set>
                                      <p:cBhvr>
                                        <p:cTn id="237" dur="1" fill="hold">
                                          <p:stCondLst>
                                            <p:cond delay="499"/>
                                          </p:stCondLst>
                                        </p:cTn>
                                        <p:tgtEl>
                                          <p:spTgt spid="38"/>
                                        </p:tgtEl>
                                        <p:attrNameLst>
                                          <p:attrName>style.visibility</p:attrName>
                                        </p:attrNameLst>
                                      </p:cBhvr>
                                      <p:to>
                                        <p:strVal val="hidden"/>
                                      </p:to>
                                    </p:set>
                                  </p:childTnLst>
                                </p:cTn>
                              </p:par>
                            </p:childTnLst>
                          </p:cTn>
                        </p:par>
                        <p:par>
                          <p:cTn id="238" fill="hold">
                            <p:stCondLst>
                              <p:cond delay="3000"/>
                            </p:stCondLst>
                            <p:childTnLst>
                              <p:par>
                                <p:cTn id="239" presetID="10" presetClass="entr" presetSubtype="0" fill="hold" nodeType="afterEffect">
                                  <p:stCondLst>
                                    <p:cond delay="0"/>
                                  </p:stCondLst>
                                  <p:childTnLst>
                                    <p:set>
                                      <p:cBhvr>
                                        <p:cTn id="240" dur="1" fill="hold">
                                          <p:stCondLst>
                                            <p:cond delay="0"/>
                                          </p:stCondLst>
                                        </p:cTn>
                                        <p:tgtEl>
                                          <p:spTgt spid="1026"/>
                                        </p:tgtEl>
                                        <p:attrNameLst>
                                          <p:attrName>style.visibility</p:attrName>
                                        </p:attrNameLst>
                                      </p:cBhvr>
                                      <p:to>
                                        <p:strVal val="visible"/>
                                      </p:to>
                                    </p:set>
                                    <p:animEffect transition="in" filter="fade">
                                      <p:cBhvr>
                                        <p:cTn id="241" dur="500"/>
                                        <p:tgtEl>
                                          <p:spTgt spid="1026"/>
                                        </p:tgtEl>
                                      </p:cBhvr>
                                    </p:animEffect>
                                  </p:childTnLst>
                                </p:cTn>
                              </p:par>
                            </p:childTnLst>
                          </p:cTn>
                        </p:par>
                      </p:childTnLst>
                    </p:cTn>
                  </p:par>
                  <p:par>
                    <p:cTn id="242" fill="hold">
                      <p:stCondLst>
                        <p:cond delay="indefinite"/>
                      </p:stCondLst>
                      <p:childTnLst>
                        <p:par>
                          <p:cTn id="243" fill="hold">
                            <p:stCondLst>
                              <p:cond delay="0"/>
                            </p:stCondLst>
                            <p:childTnLst>
                              <p:par>
                                <p:cTn id="244" presetID="1" presetClass="entr" presetSubtype="0" fill="hold" nodeType="clickEffect">
                                  <p:stCondLst>
                                    <p:cond delay="0"/>
                                  </p:stCondLst>
                                  <p:childTnLst>
                                    <p:set>
                                      <p:cBhvr>
                                        <p:cTn id="245" dur="1" fill="hold">
                                          <p:stCondLst>
                                            <p:cond delay="0"/>
                                          </p:stCondLst>
                                        </p:cTn>
                                        <p:tgtEl>
                                          <p:spTgt spid="26"/>
                                        </p:tgtEl>
                                        <p:attrNameLst>
                                          <p:attrName>style.visibility</p:attrName>
                                        </p:attrNameLst>
                                      </p:cBhvr>
                                      <p:to>
                                        <p:strVal val="visible"/>
                                      </p:to>
                                    </p:set>
                                  </p:childTnLst>
                                </p:cTn>
                              </p:par>
                            </p:childTnLst>
                          </p:cTn>
                        </p:par>
                        <p:par>
                          <p:cTn id="246" fill="hold">
                            <p:stCondLst>
                              <p:cond delay="0"/>
                            </p:stCondLst>
                            <p:childTnLst>
                              <p:par>
                                <p:cTn id="247" presetID="10" presetClass="exit" presetSubtype="0" fill="hold" nodeType="afterEffect">
                                  <p:stCondLst>
                                    <p:cond delay="0"/>
                                  </p:stCondLst>
                                  <p:childTnLst>
                                    <p:animEffect transition="out" filter="fade">
                                      <p:cBhvr>
                                        <p:cTn id="248" dur="500"/>
                                        <p:tgtEl>
                                          <p:spTgt spid="26"/>
                                        </p:tgtEl>
                                      </p:cBhvr>
                                    </p:animEffect>
                                    <p:set>
                                      <p:cBhvr>
                                        <p:cTn id="249" dur="1" fill="hold">
                                          <p:stCondLst>
                                            <p:cond delay="499"/>
                                          </p:stCondLst>
                                        </p:cTn>
                                        <p:tgtEl>
                                          <p:spTgt spid="26"/>
                                        </p:tgtEl>
                                        <p:attrNameLst>
                                          <p:attrName>style.visibility</p:attrName>
                                        </p:attrNameLst>
                                      </p:cBhvr>
                                      <p:to>
                                        <p:strVal val="hidden"/>
                                      </p:to>
                                    </p:set>
                                  </p:childTnLst>
                                </p:cTn>
                              </p:par>
                            </p:childTnLst>
                          </p:cTn>
                        </p:par>
                        <p:par>
                          <p:cTn id="250" fill="hold">
                            <p:stCondLst>
                              <p:cond delay="500"/>
                            </p:stCondLst>
                            <p:childTnLst>
                              <p:par>
                                <p:cTn id="251" presetID="10" presetClass="exit" presetSubtype="0" fill="hold" nodeType="afterEffect">
                                  <p:stCondLst>
                                    <p:cond delay="0"/>
                                  </p:stCondLst>
                                  <p:childTnLst>
                                    <p:animEffect transition="out" filter="fade">
                                      <p:cBhvr>
                                        <p:cTn id="252" dur="500"/>
                                        <p:tgtEl>
                                          <p:spTgt spid="1026"/>
                                        </p:tgtEl>
                                      </p:cBhvr>
                                    </p:animEffect>
                                    <p:set>
                                      <p:cBhvr>
                                        <p:cTn id="253" dur="1" fill="hold">
                                          <p:stCondLst>
                                            <p:cond delay="499"/>
                                          </p:stCondLst>
                                        </p:cTn>
                                        <p:tgtEl>
                                          <p:spTgt spid="1026"/>
                                        </p:tgtEl>
                                        <p:attrNameLst>
                                          <p:attrName>style.visibility</p:attrName>
                                        </p:attrNameLst>
                                      </p:cBhvr>
                                      <p:to>
                                        <p:strVal val="hidden"/>
                                      </p:to>
                                    </p:set>
                                  </p:childTnLst>
                                </p:cTn>
                              </p:par>
                            </p:childTnLst>
                          </p:cTn>
                        </p:par>
                      </p:childTnLst>
                    </p:cTn>
                  </p:par>
                  <p:par>
                    <p:cTn id="254" fill="hold">
                      <p:stCondLst>
                        <p:cond delay="indefinite"/>
                      </p:stCondLst>
                      <p:childTnLst>
                        <p:par>
                          <p:cTn id="255" fill="hold">
                            <p:stCondLst>
                              <p:cond delay="0"/>
                            </p:stCondLst>
                            <p:childTnLst>
                              <p:par>
                                <p:cTn id="256" presetID="10" presetClass="entr" presetSubtype="0" fill="hold" nodeType="clickEffect">
                                  <p:stCondLst>
                                    <p:cond delay="0"/>
                                  </p:stCondLst>
                                  <p:childTnLst>
                                    <p:set>
                                      <p:cBhvr>
                                        <p:cTn id="257" dur="1" fill="hold">
                                          <p:stCondLst>
                                            <p:cond delay="0"/>
                                          </p:stCondLst>
                                        </p:cTn>
                                        <p:tgtEl>
                                          <p:spTgt spid="51"/>
                                        </p:tgtEl>
                                        <p:attrNameLst>
                                          <p:attrName>style.visibility</p:attrName>
                                        </p:attrNameLst>
                                      </p:cBhvr>
                                      <p:to>
                                        <p:strVal val="visible"/>
                                      </p:to>
                                    </p:set>
                                    <p:animEffect transition="in" filter="fade">
                                      <p:cBhvr>
                                        <p:cTn id="258" dur="500"/>
                                        <p:tgtEl>
                                          <p:spTgt spid="51"/>
                                        </p:tgtEl>
                                      </p:cBhvr>
                                    </p:animEffect>
                                  </p:childTnLst>
                                </p:cTn>
                              </p:par>
                              <p:par>
                                <p:cTn id="259" presetID="49" presetClass="path" presetSubtype="0" accel="50000" decel="50000" fill="hold" nodeType="withEffect">
                                  <p:stCondLst>
                                    <p:cond delay="0"/>
                                  </p:stCondLst>
                                  <p:childTnLst>
                                    <p:animMotion origin="layout" path="M 2.70833E-6 3.33333E-6 L -0.16979 0.19838 " pathEditMode="relative" rAng="0" ptsTypes="AA">
                                      <p:cBhvr>
                                        <p:cTn id="260" dur="2000" fill="hold"/>
                                        <p:tgtEl>
                                          <p:spTgt spid="51"/>
                                        </p:tgtEl>
                                        <p:attrNameLst>
                                          <p:attrName>ppt_x</p:attrName>
                                          <p:attrName>ppt_y</p:attrName>
                                        </p:attrNameLst>
                                      </p:cBhvr>
                                      <p:rCtr x="-8490" y="9907"/>
                                    </p:animMotion>
                                  </p:childTnLst>
                                </p:cTn>
                              </p:par>
                            </p:childTnLst>
                          </p:cTn>
                        </p:par>
                        <p:par>
                          <p:cTn id="261" fill="hold">
                            <p:stCondLst>
                              <p:cond delay="2000"/>
                            </p:stCondLst>
                            <p:childTnLst>
                              <p:par>
                                <p:cTn id="262" presetID="10" presetClass="exit" presetSubtype="0" fill="hold" nodeType="afterEffect">
                                  <p:stCondLst>
                                    <p:cond delay="0"/>
                                  </p:stCondLst>
                                  <p:childTnLst>
                                    <p:animEffect transition="out" filter="fade">
                                      <p:cBhvr>
                                        <p:cTn id="263" dur="500"/>
                                        <p:tgtEl>
                                          <p:spTgt spid="51"/>
                                        </p:tgtEl>
                                      </p:cBhvr>
                                    </p:animEffect>
                                    <p:set>
                                      <p:cBhvr>
                                        <p:cTn id="264" dur="1" fill="hold">
                                          <p:stCondLst>
                                            <p:cond delay="499"/>
                                          </p:stCondLst>
                                        </p:cTn>
                                        <p:tgtEl>
                                          <p:spTgt spid="51"/>
                                        </p:tgtEl>
                                        <p:attrNameLst>
                                          <p:attrName>style.visibility</p:attrName>
                                        </p:attrNameLst>
                                      </p:cBhvr>
                                      <p:to>
                                        <p:strVal val="hidden"/>
                                      </p:to>
                                    </p:set>
                                  </p:childTnLst>
                                </p:cTn>
                              </p:par>
                            </p:childTnLst>
                          </p:cTn>
                        </p:par>
                        <p:par>
                          <p:cTn id="265" fill="hold">
                            <p:stCondLst>
                              <p:cond delay="2500"/>
                            </p:stCondLst>
                            <p:childTnLst>
                              <p:par>
                                <p:cTn id="266" presetID="1" presetClass="entr" presetSubtype="0" fill="hold" nodeType="afterEffect">
                                  <p:stCondLst>
                                    <p:cond delay="0"/>
                                  </p:stCondLst>
                                  <p:childTnLst>
                                    <p:set>
                                      <p:cBhvr>
                                        <p:cTn id="267" dur="1" fill="hold">
                                          <p:stCondLst>
                                            <p:cond delay="0"/>
                                          </p:stCondLst>
                                        </p:cTn>
                                        <p:tgtEl>
                                          <p:spTgt spid="6"/>
                                        </p:tgtEl>
                                        <p:attrNameLst>
                                          <p:attrName>style.visibility</p:attrName>
                                        </p:attrNameLst>
                                      </p:cBhvr>
                                      <p:to>
                                        <p:strVal val="visible"/>
                                      </p:to>
                                    </p:set>
                                  </p:childTnLst>
                                </p:cTn>
                              </p:par>
                            </p:childTnLst>
                          </p:cTn>
                        </p:par>
                      </p:childTnLst>
                    </p:cTn>
                  </p:par>
                  <p:par>
                    <p:cTn id="268" fill="hold">
                      <p:stCondLst>
                        <p:cond delay="indefinite"/>
                      </p:stCondLst>
                      <p:childTnLst>
                        <p:par>
                          <p:cTn id="269" fill="hold">
                            <p:stCondLst>
                              <p:cond delay="0"/>
                            </p:stCondLst>
                            <p:childTnLst>
                              <p:par>
                                <p:cTn id="270" presetID="10" presetClass="exit" presetSubtype="0" fill="hold" nodeType="clickEffect">
                                  <p:stCondLst>
                                    <p:cond delay="0"/>
                                  </p:stCondLst>
                                  <p:childTnLst>
                                    <p:animEffect transition="out" filter="fade">
                                      <p:cBhvr>
                                        <p:cTn id="271" dur="500"/>
                                        <p:tgtEl>
                                          <p:spTgt spid="6"/>
                                        </p:tgtEl>
                                      </p:cBhvr>
                                    </p:animEffect>
                                    <p:set>
                                      <p:cBhvr>
                                        <p:cTn id="272" dur="1" fill="hold">
                                          <p:stCondLst>
                                            <p:cond delay="499"/>
                                          </p:stCondLst>
                                        </p:cTn>
                                        <p:tgtEl>
                                          <p:spTgt spid="6"/>
                                        </p:tgtEl>
                                        <p:attrNameLst>
                                          <p:attrName>style.visibility</p:attrName>
                                        </p:attrNameLst>
                                      </p:cBhvr>
                                      <p:to>
                                        <p:strVal val="hidden"/>
                                      </p:to>
                                    </p:set>
                                  </p:childTnLst>
                                </p:cTn>
                              </p:par>
                            </p:childTnLst>
                          </p:cTn>
                        </p:par>
                        <p:par>
                          <p:cTn id="273" fill="hold">
                            <p:stCondLst>
                              <p:cond delay="500"/>
                            </p:stCondLst>
                            <p:childTnLst>
                              <p:par>
                                <p:cTn id="274" presetID="1" presetClass="entr" presetSubtype="0" fill="hold" nodeType="afterEffect">
                                  <p:stCondLst>
                                    <p:cond delay="0"/>
                                  </p:stCondLst>
                                  <p:childTnLst>
                                    <p:set>
                                      <p:cBhvr>
                                        <p:cTn id="275" dur="1" fill="hold">
                                          <p:stCondLst>
                                            <p:cond delay="0"/>
                                          </p:stCondLst>
                                        </p:cTn>
                                        <p:tgtEl>
                                          <p:spTgt spid="32"/>
                                        </p:tgtEl>
                                        <p:attrNameLst>
                                          <p:attrName>style.visibility</p:attrName>
                                        </p:attrNameLst>
                                      </p:cBhvr>
                                      <p:to>
                                        <p:strVal val="visible"/>
                                      </p:to>
                                    </p:set>
                                  </p:childTnLst>
                                </p:cTn>
                              </p:par>
                            </p:childTnLst>
                          </p:cTn>
                        </p:par>
                      </p:childTnLst>
                    </p:cTn>
                  </p:par>
                  <p:par>
                    <p:cTn id="276" fill="hold">
                      <p:stCondLst>
                        <p:cond delay="indefinite"/>
                      </p:stCondLst>
                      <p:childTnLst>
                        <p:par>
                          <p:cTn id="277" fill="hold">
                            <p:stCondLst>
                              <p:cond delay="0"/>
                            </p:stCondLst>
                            <p:childTnLst>
                              <p:par>
                                <p:cTn id="278" presetID="10" presetClass="exit" presetSubtype="0" fill="hold" nodeType="clickEffect">
                                  <p:stCondLst>
                                    <p:cond delay="0"/>
                                  </p:stCondLst>
                                  <p:childTnLst>
                                    <p:animEffect transition="out" filter="fade">
                                      <p:cBhvr>
                                        <p:cTn id="279" dur="500"/>
                                        <p:tgtEl>
                                          <p:spTgt spid="32"/>
                                        </p:tgtEl>
                                      </p:cBhvr>
                                    </p:animEffect>
                                    <p:set>
                                      <p:cBhvr>
                                        <p:cTn id="280" dur="1" fill="hold">
                                          <p:stCondLst>
                                            <p:cond delay="499"/>
                                          </p:stCondLst>
                                        </p:cTn>
                                        <p:tgtEl>
                                          <p:spTgt spid="32"/>
                                        </p:tgtEl>
                                        <p:attrNameLst>
                                          <p:attrName>style.visibility</p:attrName>
                                        </p:attrNameLst>
                                      </p:cBhvr>
                                      <p:to>
                                        <p:strVal val="hidden"/>
                                      </p:to>
                                    </p:set>
                                  </p:childTnLst>
                                </p:cTn>
                              </p:par>
                            </p:childTnLst>
                          </p:cTn>
                        </p:par>
                        <p:par>
                          <p:cTn id="281" fill="hold">
                            <p:stCondLst>
                              <p:cond delay="500"/>
                            </p:stCondLst>
                            <p:childTnLst>
                              <p:par>
                                <p:cTn id="282" presetID="1" presetClass="entr" presetSubtype="0" fill="hold" nodeType="afterEffect">
                                  <p:stCondLst>
                                    <p:cond delay="0"/>
                                  </p:stCondLst>
                                  <p:childTnLst>
                                    <p:set>
                                      <p:cBhvr>
                                        <p:cTn id="283" dur="1" fill="hold">
                                          <p:stCondLst>
                                            <p:cond delay="0"/>
                                          </p:stCondLst>
                                        </p:cTn>
                                        <p:tgtEl>
                                          <p:spTgt spid="7"/>
                                        </p:tgtEl>
                                        <p:attrNameLst>
                                          <p:attrName>style.visibility</p:attrName>
                                        </p:attrNameLst>
                                      </p:cBhvr>
                                      <p:to>
                                        <p:strVal val="visible"/>
                                      </p:to>
                                    </p:set>
                                  </p:childTnLst>
                                </p:cTn>
                              </p:par>
                            </p:childTnLst>
                          </p:cTn>
                        </p:par>
                      </p:childTnLst>
                    </p:cTn>
                  </p:par>
                  <p:par>
                    <p:cTn id="284" fill="hold">
                      <p:stCondLst>
                        <p:cond delay="indefinite"/>
                      </p:stCondLst>
                      <p:childTnLst>
                        <p:par>
                          <p:cTn id="285" fill="hold">
                            <p:stCondLst>
                              <p:cond delay="0"/>
                            </p:stCondLst>
                            <p:childTnLst>
                              <p:par>
                                <p:cTn id="286" presetID="10" presetClass="exit" presetSubtype="0" fill="hold" nodeType="clickEffect">
                                  <p:stCondLst>
                                    <p:cond delay="0"/>
                                  </p:stCondLst>
                                  <p:childTnLst>
                                    <p:animEffect transition="out" filter="fade">
                                      <p:cBhvr>
                                        <p:cTn id="287" dur="500"/>
                                        <p:tgtEl>
                                          <p:spTgt spid="7"/>
                                        </p:tgtEl>
                                      </p:cBhvr>
                                    </p:animEffect>
                                    <p:set>
                                      <p:cBhvr>
                                        <p:cTn id="288" dur="1" fill="hold">
                                          <p:stCondLst>
                                            <p:cond delay="499"/>
                                          </p:stCondLst>
                                        </p:cTn>
                                        <p:tgtEl>
                                          <p:spTgt spid="7"/>
                                        </p:tgtEl>
                                        <p:attrNameLst>
                                          <p:attrName>style.visibility</p:attrName>
                                        </p:attrNameLst>
                                      </p:cBhvr>
                                      <p:to>
                                        <p:strVal val="hidden"/>
                                      </p:to>
                                    </p:set>
                                  </p:childTnLst>
                                </p:cTn>
                              </p:par>
                            </p:childTnLst>
                          </p:cTn>
                        </p:par>
                        <p:par>
                          <p:cTn id="289" fill="hold">
                            <p:stCondLst>
                              <p:cond delay="500"/>
                            </p:stCondLst>
                            <p:childTnLst>
                              <p:par>
                                <p:cTn id="290" presetID="1" presetClass="entr" presetSubtype="0" fill="hold" nodeType="afterEffect">
                                  <p:stCondLst>
                                    <p:cond delay="0"/>
                                  </p:stCondLst>
                                  <p:childTnLst>
                                    <p:set>
                                      <p:cBhvr>
                                        <p:cTn id="291" dur="1" fill="hold">
                                          <p:stCondLst>
                                            <p:cond delay="0"/>
                                          </p:stCondLst>
                                        </p:cTn>
                                        <p:tgtEl>
                                          <p:spTgt spid="40"/>
                                        </p:tgtEl>
                                        <p:attrNameLst>
                                          <p:attrName>style.visibility</p:attrName>
                                        </p:attrNameLst>
                                      </p:cBhvr>
                                      <p:to>
                                        <p:strVal val="visible"/>
                                      </p:to>
                                    </p:set>
                                  </p:childTnLst>
                                </p:cTn>
                              </p:par>
                            </p:childTnLst>
                          </p:cTn>
                        </p:par>
                        <p:par>
                          <p:cTn id="292" fill="hold">
                            <p:stCondLst>
                              <p:cond delay="500"/>
                            </p:stCondLst>
                            <p:childTnLst>
                              <p:par>
                                <p:cTn id="293" presetID="10" presetClass="exit" presetSubtype="0" fill="hold" nodeType="afterEffect">
                                  <p:stCondLst>
                                    <p:cond delay="0"/>
                                  </p:stCondLst>
                                  <p:childTnLst>
                                    <p:animEffect transition="out" filter="fade">
                                      <p:cBhvr>
                                        <p:cTn id="294" dur="500"/>
                                        <p:tgtEl>
                                          <p:spTgt spid="40"/>
                                        </p:tgtEl>
                                      </p:cBhvr>
                                    </p:animEffect>
                                    <p:set>
                                      <p:cBhvr>
                                        <p:cTn id="295" dur="1" fill="hold">
                                          <p:stCondLst>
                                            <p:cond delay="499"/>
                                          </p:stCondLst>
                                        </p:cTn>
                                        <p:tgtEl>
                                          <p:spTgt spid="40"/>
                                        </p:tgtEl>
                                        <p:attrNameLst>
                                          <p:attrName>style.visibility</p:attrName>
                                        </p:attrNameLst>
                                      </p:cBhvr>
                                      <p:to>
                                        <p:strVal val="hidden"/>
                                      </p:to>
                                    </p:set>
                                  </p:childTnLst>
                                </p:cTn>
                              </p:par>
                            </p:childTnLst>
                          </p:cTn>
                        </p:par>
                        <p:par>
                          <p:cTn id="296" fill="hold">
                            <p:stCondLst>
                              <p:cond delay="1000"/>
                            </p:stCondLst>
                            <p:childTnLst>
                              <p:par>
                                <p:cTn id="297" presetID="1" presetClass="entr" presetSubtype="0" fill="hold" nodeType="afterEffect">
                                  <p:stCondLst>
                                    <p:cond delay="0"/>
                                  </p:stCondLst>
                                  <p:childTnLst>
                                    <p:set>
                                      <p:cBhvr>
                                        <p:cTn id="298" dur="1" fill="hold">
                                          <p:stCondLst>
                                            <p:cond delay="0"/>
                                          </p:stCondLst>
                                        </p:cTn>
                                        <p:tgtEl>
                                          <p:spTgt spid="38"/>
                                        </p:tgtEl>
                                        <p:attrNameLst>
                                          <p:attrName>style.visibility</p:attrName>
                                        </p:attrNameLst>
                                      </p:cBhvr>
                                      <p:to>
                                        <p:strVal val="visible"/>
                                      </p:to>
                                    </p:set>
                                  </p:childTnLst>
                                </p:cTn>
                              </p:par>
                            </p:childTnLst>
                          </p:cTn>
                        </p:par>
                        <p:par>
                          <p:cTn id="299" fill="hold">
                            <p:stCondLst>
                              <p:cond delay="1000"/>
                            </p:stCondLst>
                            <p:childTnLst>
                              <p:par>
                                <p:cTn id="300" presetID="42" presetClass="path" presetSubtype="0" accel="50000" decel="50000" fill="hold" nodeType="afterEffect">
                                  <p:stCondLst>
                                    <p:cond delay="0"/>
                                  </p:stCondLst>
                                  <p:childTnLst>
                                    <p:animMotion origin="layout" path="M 8.33333E-7 2.96296E-6 L -0.20286 0.23912 " pathEditMode="relative" rAng="0" ptsTypes="AA">
                                      <p:cBhvr>
                                        <p:cTn id="301" dur="2000" fill="hold"/>
                                        <p:tgtEl>
                                          <p:spTgt spid="38"/>
                                        </p:tgtEl>
                                        <p:attrNameLst>
                                          <p:attrName>ppt_x</p:attrName>
                                          <p:attrName>ppt_y</p:attrName>
                                        </p:attrNameLst>
                                      </p:cBhvr>
                                      <p:rCtr x="-10052" y="11227"/>
                                    </p:animMotion>
                                  </p:childTnLst>
                                </p:cTn>
                              </p:par>
                            </p:childTnLst>
                          </p:cTn>
                        </p:par>
                      </p:childTnLst>
                    </p:cTn>
                  </p:par>
                  <p:par>
                    <p:cTn id="302" fill="hold">
                      <p:stCondLst>
                        <p:cond delay="indefinite"/>
                      </p:stCondLst>
                      <p:childTnLst>
                        <p:par>
                          <p:cTn id="303" fill="hold">
                            <p:stCondLst>
                              <p:cond delay="0"/>
                            </p:stCondLst>
                            <p:childTnLst>
                              <p:par>
                                <p:cTn id="304" presetID="10" presetClass="exit" presetSubtype="0" fill="hold" nodeType="clickEffect">
                                  <p:stCondLst>
                                    <p:cond delay="0"/>
                                  </p:stCondLst>
                                  <p:childTnLst>
                                    <p:animEffect transition="out" filter="fade">
                                      <p:cBhvr>
                                        <p:cTn id="305" dur="500"/>
                                        <p:tgtEl>
                                          <p:spTgt spid="38"/>
                                        </p:tgtEl>
                                      </p:cBhvr>
                                    </p:animEffect>
                                    <p:set>
                                      <p:cBhvr>
                                        <p:cTn id="306" dur="1" fill="hold">
                                          <p:stCondLst>
                                            <p:cond delay="499"/>
                                          </p:stCondLst>
                                        </p:cTn>
                                        <p:tgtEl>
                                          <p:spTgt spid="38"/>
                                        </p:tgtEl>
                                        <p:attrNameLst>
                                          <p:attrName>style.visibility</p:attrName>
                                        </p:attrNameLst>
                                      </p:cBhvr>
                                      <p:to>
                                        <p:strVal val="hidden"/>
                                      </p:to>
                                    </p:set>
                                  </p:childTnLst>
                                </p:cTn>
                              </p:par>
                            </p:childTnLst>
                          </p:cTn>
                        </p:par>
                        <p:par>
                          <p:cTn id="307" fill="hold">
                            <p:stCondLst>
                              <p:cond delay="500"/>
                            </p:stCondLst>
                            <p:childTnLst>
                              <p:par>
                                <p:cTn id="308" presetID="1" presetClass="entr" presetSubtype="0" fill="hold" nodeType="afterEffect">
                                  <p:stCondLst>
                                    <p:cond delay="0"/>
                                  </p:stCondLst>
                                  <p:childTnLst>
                                    <p:set>
                                      <p:cBhvr>
                                        <p:cTn id="309" dur="1" fill="hold">
                                          <p:stCondLst>
                                            <p:cond delay="0"/>
                                          </p:stCondLst>
                                        </p:cTn>
                                        <p:tgtEl>
                                          <p:spTgt spid="41"/>
                                        </p:tgtEl>
                                        <p:attrNameLst>
                                          <p:attrName>style.visibility</p:attrName>
                                        </p:attrNameLst>
                                      </p:cBhvr>
                                      <p:to>
                                        <p:strVal val="visible"/>
                                      </p:to>
                                    </p:set>
                                  </p:childTnLst>
                                </p:cTn>
                              </p:par>
                            </p:childTnLst>
                          </p:cTn>
                        </p:par>
                        <p:par>
                          <p:cTn id="310" fill="hold">
                            <p:stCondLst>
                              <p:cond delay="500"/>
                            </p:stCondLst>
                            <p:childTnLst>
                              <p:par>
                                <p:cTn id="311" presetID="10" presetClass="exit" presetSubtype="0" fill="hold" nodeType="afterEffect">
                                  <p:stCondLst>
                                    <p:cond delay="0"/>
                                  </p:stCondLst>
                                  <p:childTnLst>
                                    <p:animEffect transition="out" filter="fade">
                                      <p:cBhvr>
                                        <p:cTn id="312" dur="500"/>
                                        <p:tgtEl>
                                          <p:spTgt spid="41"/>
                                        </p:tgtEl>
                                      </p:cBhvr>
                                    </p:animEffect>
                                    <p:set>
                                      <p:cBhvr>
                                        <p:cTn id="313" dur="1" fill="hold">
                                          <p:stCondLst>
                                            <p:cond delay="499"/>
                                          </p:stCondLst>
                                        </p:cTn>
                                        <p:tgtEl>
                                          <p:spTgt spid="41"/>
                                        </p:tgtEl>
                                        <p:attrNameLst>
                                          <p:attrName>style.visibility</p:attrName>
                                        </p:attrNameLst>
                                      </p:cBhvr>
                                      <p:to>
                                        <p:strVal val="hidden"/>
                                      </p:to>
                                    </p:set>
                                  </p:childTnLst>
                                </p:cTn>
                              </p:par>
                            </p:childTnLst>
                          </p:cTn>
                        </p:par>
                        <p:par>
                          <p:cTn id="314" fill="hold">
                            <p:stCondLst>
                              <p:cond delay="1000"/>
                            </p:stCondLst>
                            <p:childTnLst>
                              <p:par>
                                <p:cTn id="315" presetID="1" presetClass="entr" presetSubtype="0" fill="hold" nodeType="afterEffect">
                                  <p:stCondLst>
                                    <p:cond delay="0"/>
                                  </p:stCondLst>
                                  <p:childTnLst>
                                    <p:set>
                                      <p:cBhvr>
                                        <p:cTn id="316" dur="1" fill="hold">
                                          <p:stCondLst>
                                            <p:cond delay="0"/>
                                          </p:stCondLst>
                                        </p:cTn>
                                        <p:tgtEl>
                                          <p:spTgt spid="46"/>
                                        </p:tgtEl>
                                        <p:attrNameLst>
                                          <p:attrName>style.visibility</p:attrName>
                                        </p:attrNameLst>
                                      </p:cBhvr>
                                      <p:to>
                                        <p:strVal val="visible"/>
                                      </p:to>
                                    </p:set>
                                  </p:childTnLst>
                                </p:cTn>
                              </p:par>
                            </p:childTnLst>
                          </p:cTn>
                        </p:par>
                      </p:childTnLst>
                    </p:cTn>
                  </p:par>
                  <p:par>
                    <p:cTn id="317" fill="hold">
                      <p:stCondLst>
                        <p:cond delay="indefinite"/>
                      </p:stCondLst>
                      <p:childTnLst>
                        <p:par>
                          <p:cTn id="318" fill="hold">
                            <p:stCondLst>
                              <p:cond delay="0"/>
                            </p:stCondLst>
                            <p:childTnLst>
                              <p:par>
                                <p:cTn id="319" presetID="10" presetClass="exit" presetSubtype="0" fill="hold" nodeType="clickEffect">
                                  <p:stCondLst>
                                    <p:cond delay="0"/>
                                  </p:stCondLst>
                                  <p:childTnLst>
                                    <p:animEffect transition="out" filter="fade">
                                      <p:cBhvr>
                                        <p:cTn id="320" dur="500"/>
                                        <p:tgtEl>
                                          <p:spTgt spid="46"/>
                                        </p:tgtEl>
                                      </p:cBhvr>
                                    </p:animEffect>
                                    <p:set>
                                      <p:cBhvr>
                                        <p:cTn id="321" dur="1" fill="hold">
                                          <p:stCondLst>
                                            <p:cond delay="499"/>
                                          </p:stCondLst>
                                        </p:cTn>
                                        <p:tgtEl>
                                          <p:spTgt spid="46"/>
                                        </p:tgtEl>
                                        <p:attrNameLst>
                                          <p:attrName>style.visibility</p:attrName>
                                        </p:attrNameLst>
                                      </p:cBhvr>
                                      <p:to>
                                        <p:strVal val="hidden"/>
                                      </p:to>
                                    </p:set>
                                  </p:childTnLst>
                                </p:cTn>
                              </p:par>
                            </p:childTnLst>
                          </p:cTn>
                        </p:par>
                        <p:par>
                          <p:cTn id="322" fill="hold">
                            <p:stCondLst>
                              <p:cond delay="500"/>
                            </p:stCondLst>
                            <p:childTnLst>
                              <p:par>
                                <p:cTn id="323" presetID="1" presetClass="entr" presetSubtype="0" fill="hold" nodeType="afterEffect">
                                  <p:stCondLst>
                                    <p:cond delay="0"/>
                                  </p:stCondLst>
                                  <p:childTnLst>
                                    <p:set>
                                      <p:cBhvr>
                                        <p:cTn id="324" dur="1" fill="hold">
                                          <p:stCondLst>
                                            <p:cond delay="0"/>
                                          </p:stCondLst>
                                        </p:cTn>
                                        <p:tgtEl>
                                          <p:spTgt spid="43"/>
                                        </p:tgtEl>
                                        <p:attrNameLst>
                                          <p:attrName>style.visibility</p:attrName>
                                        </p:attrNameLst>
                                      </p:cBhvr>
                                      <p:to>
                                        <p:strVal val="visible"/>
                                      </p:to>
                                    </p:set>
                                  </p:childTnLst>
                                </p:cTn>
                              </p:par>
                            </p:childTnLst>
                          </p:cTn>
                        </p:par>
                      </p:childTnLst>
                    </p:cTn>
                  </p:par>
                  <p:par>
                    <p:cTn id="325" fill="hold">
                      <p:stCondLst>
                        <p:cond delay="indefinite"/>
                      </p:stCondLst>
                      <p:childTnLst>
                        <p:par>
                          <p:cTn id="326" fill="hold">
                            <p:stCondLst>
                              <p:cond delay="0"/>
                            </p:stCondLst>
                            <p:childTnLst>
                              <p:par>
                                <p:cTn id="327" presetID="10" presetClass="exit" presetSubtype="0" fill="hold" nodeType="clickEffect">
                                  <p:stCondLst>
                                    <p:cond delay="0"/>
                                  </p:stCondLst>
                                  <p:childTnLst>
                                    <p:animEffect transition="out" filter="fade">
                                      <p:cBhvr>
                                        <p:cTn id="328" dur="500"/>
                                        <p:tgtEl>
                                          <p:spTgt spid="43"/>
                                        </p:tgtEl>
                                      </p:cBhvr>
                                    </p:animEffect>
                                    <p:set>
                                      <p:cBhvr>
                                        <p:cTn id="329" dur="1" fill="hold">
                                          <p:stCondLst>
                                            <p:cond delay="499"/>
                                          </p:stCondLst>
                                        </p:cTn>
                                        <p:tgtEl>
                                          <p:spTgt spid="43"/>
                                        </p:tgtEl>
                                        <p:attrNameLst>
                                          <p:attrName>style.visibility</p:attrName>
                                        </p:attrNameLst>
                                      </p:cBhvr>
                                      <p:to>
                                        <p:strVal val="hidden"/>
                                      </p:to>
                                    </p:set>
                                  </p:childTnLst>
                                </p:cTn>
                              </p:par>
                            </p:childTnLst>
                          </p:cTn>
                        </p:par>
                        <p:par>
                          <p:cTn id="330" fill="hold">
                            <p:stCondLst>
                              <p:cond delay="500"/>
                            </p:stCondLst>
                            <p:childTnLst>
                              <p:par>
                                <p:cTn id="331" presetID="1" presetClass="entr" presetSubtype="0" fill="hold" nodeType="afterEffect">
                                  <p:stCondLst>
                                    <p:cond delay="0"/>
                                  </p:stCondLst>
                                  <p:childTnLst>
                                    <p:set>
                                      <p:cBhvr>
                                        <p:cTn id="332" dur="1" fill="hold">
                                          <p:stCondLst>
                                            <p:cond delay="0"/>
                                          </p:stCondLst>
                                        </p:cTn>
                                        <p:tgtEl>
                                          <p:spTgt spid="47"/>
                                        </p:tgtEl>
                                        <p:attrNameLst>
                                          <p:attrName>style.visibility</p:attrName>
                                        </p:attrNameLst>
                                      </p:cBhvr>
                                      <p:to>
                                        <p:strVal val="visible"/>
                                      </p:to>
                                    </p:set>
                                  </p:childTnLst>
                                </p:cTn>
                              </p:par>
                            </p:childTnLst>
                          </p:cTn>
                        </p:par>
                      </p:childTnLst>
                    </p:cTn>
                  </p:par>
                  <p:par>
                    <p:cTn id="333" fill="hold">
                      <p:stCondLst>
                        <p:cond delay="indefinite"/>
                      </p:stCondLst>
                      <p:childTnLst>
                        <p:par>
                          <p:cTn id="334" fill="hold">
                            <p:stCondLst>
                              <p:cond delay="0"/>
                            </p:stCondLst>
                            <p:childTnLst>
                              <p:par>
                                <p:cTn id="335" presetID="10" presetClass="exit" presetSubtype="0" fill="hold" nodeType="clickEffect">
                                  <p:stCondLst>
                                    <p:cond delay="0"/>
                                  </p:stCondLst>
                                  <p:childTnLst>
                                    <p:animEffect transition="out" filter="fade">
                                      <p:cBhvr>
                                        <p:cTn id="336" dur="500"/>
                                        <p:tgtEl>
                                          <p:spTgt spid="47"/>
                                        </p:tgtEl>
                                      </p:cBhvr>
                                    </p:animEffect>
                                    <p:set>
                                      <p:cBhvr>
                                        <p:cTn id="337" dur="1" fill="hold">
                                          <p:stCondLst>
                                            <p:cond delay="499"/>
                                          </p:stCondLst>
                                        </p:cTn>
                                        <p:tgtEl>
                                          <p:spTgt spid="47"/>
                                        </p:tgtEl>
                                        <p:attrNameLst>
                                          <p:attrName>style.visibility</p:attrName>
                                        </p:attrNameLst>
                                      </p:cBhvr>
                                      <p:to>
                                        <p:strVal val="hidden"/>
                                      </p:to>
                                    </p:set>
                                  </p:childTnLst>
                                </p:cTn>
                              </p:par>
                            </p:childTnLst>
                          </p:cTn>
                        </p:par>
                        <p:par>
                          <p:cTn id="338" fill="hold">
                            <p:stCondLst>
                              <p:cond delay="500"/>
                            </p:stCondLst>
                            <p:childTnLst>
                              <p:par>
                                <p:cTn id="339" presetID="10" presetClass="entr" presetSubtype="0" fill="hold" nodeType="afterEffect">
                                  <p:stCondLst>
                                    <p:cond delay="0"/>
                                  </p:stCondLst>
                                  <p:childTnLst>
                                    <p:set>
                                      <p:cBhvr>
                                        <p:cTn id="340" dur="1" fill="hold">
                                          <p:stCondLst>
                                            <p:cond delay="0"/>
                                          </p:stCondLst>
                                        </p:cTn>
                                        <p:tgtEl>
                                          <p:spTgt spid="48"/>
                                        </p:tgtEl>
                                        <p:attrNameLst>
                                          <p:attrName>style.visibility</p:attrName>
                                        </p:attrNameLst>
                                      </p:cBhvr>
                                      <p:to>
                                        <p:strVal val="visible"/>
                                      </p:to>
                                    </p:set>
                                    <p:animEffect transition="in" filter="fade">
                                      <p:cBhvr>
                                        <p:cTn id="341" dur="500"/>
                                        <p:tgtEl>
                                          <p:spTgt spid="48"/>
                                        </p:tgtEl>
                                      </p:cBhvr>
                                    </p:animEffect>
                                  </p:childTnLst>
                                </p:cTn>
                              </p:par>
                            </p:childTnLst>
                          </p:cTn>
                        </p:par>
                      </p:childTnLst>
                    </p:cTn>
                  </p:par>
                  <p:par>
                    <p:cTn id="342" fill="hold">
                      <p:stCondLst>
                        <p:cond delay="indefinite"/>
                      </p:stCondLst>
                      <p:childTnLst>
                        <p:par>
                          <p:cTn id="343" fill="hold">
                            <p:stCondLst>
                              <p:cond delay="0"/>
                            </p:stCondLst>
                            <p:childTnLst>
                              <p:par>
                                <p:cTn id="344" presetID="10" presetClass="exit" presetSubtype="0" fill="hold" nodeType="clickEffect">
                                  <p:stCondLst>
                                    <p:cond delay="0"/>
                                  </p:stCondLst>
                                  <p:childTnLst>
                                    <p:animEffect transition="out" filter="fade">
                                      <p:cBhvr>
                                        <p:cTn id="345" dur="500"/>
                                        <p:tgtEl>
                                          <p:spTgt spid="48"/>
                                        </p:tgtEl>
                                      </p:cBhvr>
                                    </p:animEffect>
                                    <p:set>
                                      <p:cBhvr>
                                        <p:cTn id="346" dur="1" fill="hold">
                                          <p:stCondLst>
                                            <p:cond delay="499"/>
                                          </p:stCondLst>
                                        </p:cTn>
                                        <p:tgtEl>
                                          <p:spTgt spid="48"/>
                                        </p:tgtEl>
                                        <p:attrNameLst>
                                          <p:attrName>style.visibility</p:attrName>
                                        </p:attrNameLst>
                                      </p:cBhvr>
                                      <p:to>
                                        <p:strVal val="hidden"/>
                                      </p:to>
                                    </p:set>
                                  </p:childTnLst>
                                </p:cTn>
                              </p:par>
                            </p:childTnLst>
                          </p:cTn>
                        </p:par>
                        <p:par>
                          <p:cTn id="347" fill="hold">
                            <p:stCondLst>
                              <p:cond delay="500"/>
                            </p:stCondLst>
                            <p:childTnLst>
                              <p:par>
                                <p:cTn id="348" presetID="1" presetClass="entr" presetSubtype="0" fill="hold" nodeType="afterEffect">
                                  <p:stCondLst>
                                    <p:cond delay="0"/>
                                  </p:stCondLst>
                                  <p:childTnLst>
                                    <p:set>
                                      <p:cBhvr>
                                        <p:cTn id="349" dur="1" fill="hold">
                                          <p:stCondLst>
                                            <p:cond delay="0"/>
                                          </p:stCondLst>
                                        </p:cTn>
                                        <p:tgtEl>
                                          <p:spTgt spid="38"/>
                                        </p:tgtEl>
                                        <p:attrNameLst>
                                          <p:attrName>style.visibility</p:attrName>
                                        </p:attrNameLst>
                                      </p:cBhvr>
                                      <p:to>
                                        <p:strVal val="visible"/>
                                      </p:to>
                                    </p:set>
                                  </p:childTnLst>
                                </p:cTn>
                              </p:par>
                            </p:childTnLst>
                          </p:cTn>
                        </p:par>
                        <p:par>
                          <p:cTn id="350" fill="hold">
                            <p:stCondLst>
                              <p:cond delay="500"/>
                            </p:stCondLst>
                            <p:childTnLst>
                              <p:par>
                                <p:cTn id="351" presetID="42" presetClass="path" presetSubtype="0" accel="50000" decel="50000" fill="hold" nodeType="afterEffect">
                                  <p:stCondLst>
                                    <p:cond delay="0"/>
                                  </p:stCondLst>
                                  <p:childTnLst>
                                    <p:animMotion origin="layout" path="M -0.20287 0.23912 L 1.45833E-6 3.7037E-6 " pathEditMode="relative" rAng="0" ptsTypes="AA">
                                      <p:cBhvr>
                                        <p:cTn id="352" dur="2000" fill="hold"/>
                                        <p:tgtEl>
                                          <p:spTgt spid="38"/>
                                        </p:tgtEl>
                                        <p:attrNameLst>
                                          <p:attrName>ppt_x</p:attrName>
                                          <p:attrName>ppt_y</p:attrName>
                                        </p:attrNameLst>
                                      </p:cBhvr>
                                      <p:rCtr x="10117" y="-12755"/>
                                    </p:animMotion>
                                  </p:childTnLst>
                                </p:cTn>
                              </p:par>
                            </p:childTnLst>
                          </p:cTn>
                        </p:par>
                        <p:par>
                          <p:cTn id="353" fill="hold">
                            <p:stCondLst>
                              <p:cond delay="2500"/>
                            </p:stCondLst>
                            <p:childTnLst>
                              <p:par>
                                <p:cTn id="354" presetID="10" presetClass="exit" presetSubtype="0" fill="hold" nodeType="afterEffect">
                                  <p:stCondLst>
                                    <p:cond delay="0"/>
                                  </p:stCondLst>
                                  <p:childTnLst>
                                    <p:animEffect transition="out" filter="fade">
                                      <p:cBhvr>
                                        <p:cTn id="355" dur="500"/>
                                        <p:tgtEl>
                                          <p:spTgt spid="38"/>
                                        </p:tgtEl>
                                      </p:cBhvr>
                                    </p:animEffect>
                                    <p:set>
                                      <p:cBhvr>
                                        <p:cTn id="356" dur="1" fill="hold">
                                          <p:stCondLst>
                                            <p:cond delay="499"/>
                                          </p:stCondLst>
                                        </p:cTn>
                                        <p:tgtEl>
                                          <p:spTgt spid="38"/>
                                        </p:tgtEl>
                                        <p:attrNameLst>
                                          <p:attrName>style.visibility</p:attrName>
                                        </p:attrNameLst>
                                      </p:cBhvr>
                                      <p:to>
                                        <p:strVal val="hidden"/>
                                      </p:to>
                                    </p:set>
                                  </p:childTnLst>
                                </p:cTn>
                              </p:par>
                            </p:childTnLst>
                          </p:cTn>
                        </p:par>
                        <p:par>
                          <p:cTn id="357" fill="hold">
                            <p:stCondLst>
                              <p:cond delay="3000"/>
                            </p:stCondLst>
                            <p:childTnLst>
                              <p:par>
                                <p:cTn id="358" presetID="1" presetClass="entr" presetSubtype="0" fill="hold" nodeType="afterEffect">
                                  <p:stCondLst>
                                    <p:cond delay="0"/>
                                  </p:stCondLst>
                                  <p:childTnLst>
                                    <p:set>
                                      <p:cBhvr>
                                        <p:cTn id="359" dur="1" fill="hold">
                                          <p:stCondLst>
                                            <p:cond delay="0"/>
                                          </p:stCondLst>
                                        </p:cTn>
                                        <p:tgtEl>
                                          <p:spTgt spid="28"/>
                                        </p:tgtEl>
                                        <p:attrNameLst>
                                          <p:attrName>style.visibility</p:attrName>
                                        </p:attrNameLst>
                                      </p:cBhvr>
                                      <p:to>
                                        <p:strVal val="visible"/>
                                      </p:to>
                                    </p:set>
                                  </p:childTnLst>
                                </p:cTn>
                              </p:par>
                            </p:childTnLst>
                          </p:cTn>
                        </p:par>
                        <p:par>
                          <p:cTn id="360" fill="hold">
                            <p:stCondLst>
                              <p:cond delay="3000"/>
                            </p:stCondLst>
                            <p:childTnLst>
                              <p:par>
                                <p:cTn id="361" presetID="10" presetClass="exit" presetSubtype="0" fill="hold" nodeType="afterEffect">
                                  <p:stCondLst>
                                    <p:cond delay="200"/>
                                  </p:stCondLst>
                                  <p:childTnLst>
                                    <p:animEffect transition="out" filter="fade">
                                      <p:cBhvr>
                                        <p:cTn id="362" dur="1900"/>
                                        <p:tgtEl>
                                          <p:spTgt spid="28"/>
                                        </p:tgtEl>
                                      </p:cBhvr>
                                    </p:animEffect>
                                    <p:set>
                                      <p:cBhvr>
                                        <p:cTn id="363" dur="1" fill="hold">
                                          <p:stCondLst>
                                            <p:cond delay="18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E681D38-3FF8-4A29-ADF2-2CF3618220D5}"/>
              </a:ext>
            </a:extLst>
          </p:cNvPr>
          <p:cNvSpPr>
            <a:spLocks noGrp="1"/>
          </p:cNvSpPr>
          <p:nvPr>
            <p:ph type="title"/>
          </p:nvPr>
        </p:nvSpPr>
        <p:spPr/>
        <p:txBody>
          <a:bodyPr>
            <a:normAutofit/>
          </a:bodyPr>
          <a:lstStyle/>
          <a:p>
            <a:pPr algn="l" rtl="0"/>
            <a:r>
              <a:rPr lang="en-US" sz="4800" dirty="0"/>
              <a:t>Difficulties &amp; Solutions</a:t>
            </a:r>
            <a:endParaRPr lang="he-IL" sz="4800" dirty="0"/>
          </a:p>
        </p:txBody>
      </p:sp>
      <p:sp>
        <p:nvSpPr>
          <p:cNvPr id="3" name="מציין מיקום תוכן 2">
            <a:extLst>
              <a:ext uri="{FF2B5EF4-FFF2-40B4-BE49-F238E27FC236}">
                <a16:creationId xmlns:a16="http://schemas.microsoft.com/office/drawing/2014/main" id="{5162CE59-89F1-4ADF-8DA6-C1435DD3583F}"/>
              </a:ext>
            </a:extLst>
          </p:cNvPr>
          <p:cNvSpPr>
            <a:spLocks noGrp="1"/>
          </p:cNvSpPr>
          <p:nvPr>
            <p:ph idx="1"/>
          </p:nvPr>
        </p:nvSpPr>
        <p:spPr/>
        <p:txBody>
          <a:bodyPr/>
          <a:lstStyle/>
          <a:p>
            <a:pPr algn="l" rtl="0">
              <a:lnSpc>
                <a:spcPct val="150000"/>
              </a:lnSpc>
            </a:pPr>
            <a:r>
              <a:rPr lang="en-US" dirty="0"/>
              <a:t>Cracking the TLS source code</a:t>
            </a:r>
            <a:br>
              <a:rPr lang="en-US" dirty="0"/>
            </a:br>
            <a:r>
              <a:rPr lang="en-US" dirty="0"/>
              <a:t>Extracting the right encryption keys from within the OpenSSL source code was a struggle. </a:t>
            </a:r>
          </a:p>
          <a:p>
            <a:pPr algn="l" rtl="0">
              <a:lnSpc>
                <a:spcPct val="150000"/>
              </a:lnSpc>
            </a:pPr>
            <a:r>
              <a:rPr lang="en-US" dirty="0"/>
              <a:t>Decrypting the 1</a:t>
            </a:r>
            <a:r>
              <a:rPr lang="en-US" baseline="30000" dirty="0"/>
              <a:t>st</a:t>
            </a:r>
            <a:r>
              <a:rPr lang="en-US" dirty="0"/>
              <a:t> encrypted package</a:t>
            </a:r>
            <a:br>
              <a:rPr lang="en-US" dirty="0"/>
            </a:br>
            <a:r>
              <a:rPr lang="en-US" dirty="0"/>
              <a:t>Adjusting the python proxy code to our needs in order to decipher the encrypted data</a:t>
            </a:r>
          </a:p>
          <a:p>
            <a:pPr marL="0" indent="0" algn="l" rtl="0">
              <a:lnSpc>
                <a:spcPct val="150000"/>
              </a:lnSpc>
              <a:buNone/>
            </a:pPr>
            <a:r>
              <a:rPr lang="en-US" dirty="0"/>
              <a:t>   </a:t>
            </a:r>
            <a:endParaRPr lang="he-IL" dirty="0"/>
          </a:p>
        </p:txBody>
      </p:sp>
    </p:spTree>
    <p:extLst>
      <p:ext uri="{BB962C8B-B14F-4D97-AF65-F5344CB8AC3E}">
        <p14:creationId xmlns:p14="http://schemas.microsoft.com/office/powerpoint/2010/main" val="5220716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2B927F76-E6FF-46A9-BB38-754D00A5E708}"/>
              </a:ext>
            </a:extLst>
          </p:cNvPr>
          <p:cNvPicPr>
            <a:picLocks noChangeAspect="1"/>
          </p:cNvPicPr>
          <p:nvPr/>
        </p:nvPicPr>
        <p:blipFill>
          <a:blip r:embed="rId2"/>
          <a:stretch>
            <a:fillRect/>
          </a:stretch>
        </p:blipFill>
        <p:spPr>
          <a:xfrm>
            <a:off x="2665928" y="872006"/>
            <a:ext cx="6647712" cy="4398673"/>
          </a:xfrm>
          <a:prstGeom prst="rect">
            <a:avLst/>
          </a:prstGeom>
          <a:scene3d>
            <a:camera prst="perspectiveLeft"/>
            <a:lightRig rig="threePt" dir="t"/>
          </a:scene3d>
          <a:sp3d>
            <a:bevelT w="152400" h="50800" prst="softRound"/>
          </a:sp3d>
        </p:spPr>
      </p:pic>
      <p:pic>
        <p:nvPicPr>
          <p:cNvPr id="5" name="תמונה 4">
            <a:extLst>
              <a:ext uri="{FF2B5EF4-FFF2-40B4-BE49-F238E27FC236}">
                <a16:creationId xmlns:a16="http://schemas.microsoft.com/office/drawing/2014/main" id="{9E2B3F90-57AA-41BD-9B22-646DC882F6D5}"/>
              </a:ext>
            </a:extLst>
          </p:cNvPr>
          <p:cNvPicPr>
            <a:picLocks noChangeAspect="1"/>
          </p:cNvPicPr>
          <p:nvPr/>
        </p:nvPicPr>
        <p:blipFill>
          <a:blip r:embed="rId3"/>
          <a:stretch>
            <a:fillRect/>
          </a:stretch>
        </p:blipFill>
        <p:spPr>
          <a:xfrm rot="168436">
            <a:off x="656219" y="2454364"/>
            <a:ext cx="2276475" cy="2876550"/>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spTree>
    <p:extLst>
      <p:ext uri="{BB962C8B-B14F-4D97-AF65-F5344CB8AC3E}">
        <p14:creationId xmlns:p14="http://schemas.microsoft.com/office/powerpoint/2010/main" val="21980765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05516D-EFBF-47EB-A843-4E0BF2CE89C2}"/>
              </a:ext>
            </a:extLst>
          </p:cNvPr>
          <p:cNvSpPr>
            <a:spLocks noGrp="1"/>
          </p:cNvSpPr>
          <p:nvPr>
            <p:ph type="title"/>
          </p:nvPr>
        </p:nvSpPr>
        <p:spPr/>
        <p:txBody>
          <a:bodyPr>
            <a:normAutofit/>
          </a:bodyPr>
          <a:lstStyle/>
          <a:p>
            <a:pPr rtl="0"/>
            <a:r>
              <a:rPr lang="en-US" sz="4800" dirty="0"/>
              <a:t>Motivation</a:t>
            </a:r>
            <a:endParaRPr lang="he-IL" sz="4800" dirty="0"/>
          </a:p>
        </p:txBody>
      </p:sp>
      <p:sp>
        <p:nvSpPr>
          <p:cNvPr id="3" name="מציין מיקום תוכן 2">
            <a:extLst>
              <a:ext uri="{FF2B5EF4-FFF2-40B4-BE49-F238E27FC236}">
                <a16:creationId xmlns:a16="http://schemas.microsoft.com/office/drawing/2014/main" id="{D3A0A2E0-C528-45E0-BD5E-362E939C2A7F}"/>
              </a:ext>
            </a:extLst>
          </p:cNvPr>
          <p:cNvSpPr>
            <a:spLocks noGrp="1"/>
          </p:cNvSpPr>
          <p:nvPr>
            <p:ph idx="1"/>
          </p:nvPr>
        </p:nvSpPr>
        <p:spPr>
          <a:xfrm>
            <a:off x="677334" y="1900264"/>
            <a:ext cx="9252277" cy="4301386"/>
          </a:xfrm>
        </p:spPr>
        <p:txBody>
          <a:bodyPr>
            <a:normAutofit/>
          </a:bodyPr>
          <a:lstStyle/>
          <a:p>
            <a:pPr marL="0" indent="0" algn="l" rtl="0">
              <a:lnSpc>
                <a:spcPct val="200000"/>
              </a:lnSpc>
              <a:buNone/>
            </a:pPr>
            <a:r>
              <a:rPr lang="en-US" sz="2200" dirty="0"/>
              <a:t>As the use of encryption online increases, these middleboxes become blind and can no longer perform their jobs, which begs the question:</a:t>
            </a:r>
          </a:p>
          <a:p>
            <a:pPr marL="0" indent="0" algn="l" rtl="0">
              <a:lnSpc>
                <a:spcPct val="150000"/>
              </a:lnSpc>
              <a:buNone/>
            </a:pPr>
            <a:r>
              <a:rPr lang="en-US" sz="2200" dirty="0"/>
              <a:t> </a:t>
            </a:r>
            <a:r>
              <a:rPr lang="en-US" sz="2400" dirty="0"/>
              <a:t/>
            </a:r>
            <a:br>
              <a:rPr lang="en-US" sz="2400" dirty="0"/>
            </a:br>
            <a:r>
              <a:rPr lang="en-US" sz="2400" b="1" dirty="0"/>
              <a:t>How do we integrate middleboxes into secure </a:t>
            </a:r>
            <a:br>
              <a:rPr lang="en-US" sz="2400" b="1" dirty="0"/>
            </a:br>
            <a:r>
              <a:rPr lang="en-US" sz="2400" b="1" dirty="0"/>
              <a:t>communication sessions?</a:t>
            </a:r>
          </a:p>
          <a:p>
            <a:pPr marL="0" indent="0" algn="l" rtl="0">
              <a:lnSpc>
                <a:spcPct val="210000"/>
              </a:lnSpc>
              <a:buNone/>
            </a:pPr>
            <a:endParaRPr lang="he-IL" dirty="0"/>
          </a:p>
        </p:txBody>
      </p:sp>
    </p:spTree>
    <p:extLst>
      <p:ext uri="{BB962C8B-B14F-4D97-AF65-F5344CB8AC3E}">
        <p14:creationId xmlns:p14="http://schemas.microsoft.com/office/powerpoint/2010/main" val="3446235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09F4B0C-BDD2-4C93-8561-236D8FF81A9D}"/>
              </a:ext>
            </a:extLst>
          </p:cNvPr>
          <p:cNvSpPr>
            <a:spLocks noGrp="1"/>
          </p:cNvSpPr>
          <p:nvPr>
            <p:ph type="title"/>
          </p:nvPr>
        </p:nvSpPr>
        <p:spPr/>
        <p:txBody>
          <a:bodyPr>
            <a:normAutofit/>
          </a:bodyPr>
          <a:lstStyle/>
          <a:p>
            <a:pPr rtl="0"/>
            <a:r>
              <a:rPr lang="en-US" sz="4800" dirty="0"/>
              <a:t>Presentation Layout</a:t>
            </a:r>
            <a:endParaRPr lang="he-IL" sz="4800" dirty="0"/>
          </a:p>
        </p:txBody>
      </p:sp>
      <p:grpSp>
        <p:nvGrpSpPr>
          <p:cNvPr id="8" name="Group 7"/>
          <p:cNvGrpSpPr/>
          <p:nvPr/>
        </p:nvGrpSpPr>
        <p:grpSpPr>
          <a:xfrm>
            <a:off x="775650" y="2028722"/>
            <a:ext cx="1239145" cy="867361"/>
            <a:chOff x="1133913" y="30355"/>
            <a:chExt cx="1239145" cy="867361"/>
          </a:xfrm>
          <a:scene3d>
            <a:camera prst="orthographicFront">
              <a:rot lat="0" lon="0" rev="0"/>
            </a:camera>
            <a:lightRig rig="contrasting" dir="t">
              <a:rot lat="0" lon="0" rev="1200000"/>
            </a:lightRig>
          </a:scene3d>
        </p:grpSpPr>
        <p:sp>
          <p:nvSpPr>
            <p:cNvPr id="9" name="Rounded Rectangle 8"/>
            <p:cNvSpPr/>
            <p:nvPr/>
          </p:nvSpPr>
          <p:spPr>
            <a:xfrm>
              <a:off x="1133913" y="30355"/>
              <a:ext cx="1239145" cy="867361"/>
            </a:xfrm>
            <a:prstGeom prst="roundRect">
              <a:avLst>
                <a:gd name="adj" fmla="val 16670"/>
              </a:avLst>
            </a:prstGeom>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0" name="Rounded Rectangle 4"/>
            <p:cNvSpPr txBox="1"/>
            <p:nvPr/>
          </p:nvSpPr>
          <p:spPr>
            <a:xfrm>
              <a:off x="1176262" y="72704"/>
              <a:ext cx="1154447" cy="78266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a:t>Motivation</a:t>
              </a:r>
            </a:p>
          </p:txBody>
        </p:sp>
      </p:grpSp>
      <p:grpSp>
        <p:nvGrpSpPr>
          <p:cNvPr id="11" name="Group 10"/>
          <p:cNvGrpSpPr/>
          <p:nvPr/>
        </p:nvGrpSpPr>
        <p:grpSpPr>
          <a:xfrm>
            <a:off x="2575904" y="2028722"/>
            <a:ext cx="1239145" cy="867361"/>
            <a:chOff x="1133913" y="30355"/>
            <a:chExt cx="1239145" cy="867361"/>
          </a:xfrm>
          <a:scene3d>
            <a:camera prst="orthographicFront">
              <a:rot lat="0" lon="0" rev="0"/>
            </a:camera>
            <a:lightRig rig="contrasting" dir="t">
              <a:rot lat="0" lon="0" rev="1200000"/>
            </a:lightRig>
          </a:scene3d>
        </p:grpSpPr>
        <p:sp>
          <p:nvSpPr>
            <p:cNvPr id="13" name="Rounded Rectangle 12"/>
            <p:cNvSpPr/>
            <p:nvPr/>
          </p:nvSpPr>
          <p:spPr>
            <a:xfrm>
              <a:off x="1133913" y="30355"/>
              <a:ext cx="1239145" cy="867361"/>
            </a:xfrm>
            <a:prstGeom prst="roundRect">
              <a:avLst>
                <a:gd name="adj" fmla="val 16670"/>
              </a:avLst>
            </a:prstGeom>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4" name="Rounded Rectangle 4"/>
            <p:cNvSpPr txBox="1"/>
            <p:nvPr/>
          </p:nvSpPr>
          <p:spPr>
            <a:xfrm>
              <a:off x="1176262" y="72704"/>
              <a:ext cx="1154447" cy="78266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algn="ctr" defTabSz="755650">
                <a:lnSpc>
                  <a:spcPct val="90000"/>
                </a:lnSpc>
                <a:spcBef>
                  <a:spcPct val="0"/>
                </a:spcBef>
                <a:spcAft>
                  <a:spcPct val="35000"/>
                </a:spcAft>
              </a:pPr>
              <a:r>
                <a:rPr lang="en-US" sz="1600" b="1" dirty="0">
                  <a:solidFill>
                    <a:srgbClr val="38134D"/>
                  </a:solidFill>
                </a:rPr>
                <a:t>Project’s goal</a:t>
              </a:r>
            </a:p>
          </p:txBody>
        </p:sp>
      </p:grpSp>
      <p:grpSp>
        <p:nvGrpSpPr>
          <p:cNvPr id="15" name="Group 14"/>
          <p:cNvGrpSpPr/>
          <p:nvPr/>
        </p:nvGrpSpPr>
        <p:grpSpPr>
          <a:xfrm>
            <a:off x="3525248" y="3393705"/>
            <a:ext cx="1401519" cy="867361"/>
            <a:chOff x="1133913" y="30355"/>
            <a:chExt cx="1239145" cy="867361"/>
          </a:xfrm>
          <a:scene3d>
            <a:camera prst="orthographicFront">
              <a:rot lat="0" lon="0" rev="0"/>
            </a:camera>
            <a:lightRig rig="contrasting" dir="t">
              <a:rot lat="0" lon="0" rev="1200000"/>
            </a:lightRig>
          </a:scene3d>
        </p:grpSpPr>
        <p:sp>
          <p:nvSpPr>
            <p:cNvPr id="16" name="Rounded Rectangle 15"/>
            <p:cNvSpPr/>
            <p:nvPr/>
          </p:nvSpPr>
          <p:spPr>
            <a:xfrm>
              <a:off x="1133913" y="30355"/>
              <a:ext cx="1239145" cy="867361"/>
            </a:xfrm>
            <a:prstGeom prst="roundRect">
              <a:avLst>
                <a:gd name="adj" fmla="val 16670"/>
              </a:avLst>
            </a:prstGeom>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7" name="Rounded Rectangle 4"/>
            <p:cNvSpPr txBox="1"/>
            <p:nvPr/>
          </p:nvSpPr>
          <p:spPr>
            <a:xfrm>
              <a:off x="1150182" y="72704"/>
              <a:ext cx="1196796" cy="78266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dirty="0"/>
                <a:t>Hand Shake</a:t>
              </a:r>
              <a:endParaRPr lang="en-US" sz="1700" kern="1200" dirty="0"/>
            </a:p>
          </p:txBody>
        </p:sp>
      </p:grpSp>
      <p:grpSp>
        <p:nvGrpSpPr>
          <p:cNvPr id="21" name="Group 20"/>
          <p:cNvGrpSpPr/>
          <p:nvPr/>
        </p:nvGrpSpPr>
        <p:grpSpPr>
          <a:xfrm>
            <a:off x="6183787" y="2042374"/>
            <a:ext cx="1239145" cy="867361"/>
            <a:chOff x="1133913" y="30355"/>
            <a:chExt cx="1239145" cy="867361"/>
          </a:xfrm>
          <a:scene3d>
            <a:camera prst="orthographicFront">
              <a:rot lat="0" lon="0" rev="0"/>
            </a:camera>
            <a:lightRig rig="contrasting" dir="t">
              <a:rot lat="0" lon="0" rev="1200000"/>
            </a:lightRig>
          </a:scene3d>
        </p:grpSpPr>
        <p:sp>
          <p:nvSpPr>
            <p:cNvPr id="22" name="Rounded Rectangle 21"/>
            <p:cNvSpPr/>
            <p:nvPr/>
          </p:nvSpPr>
          <p:spPr>
            <a:xfrm>
              <a:off x="1133913" y="30355"/>
              <a:ext cx="1239145" cy="867361"/>
            </a:xfrm>
            <a:prstGeom prst="roundRect">
              <a:avLst>
                <a:gd name="adj" fmla="val 16670"/>
              </a:avLst>
            </a:prstGeom>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3" name="Rounded Rectangle 4"/>
            <p:cNvSpPr txBox="1"/>
            <p:nvPr/>
          </p:nvSpPr>
          <p:spPr>
            <a:xfrm>
              <a:off x="1176262" y="72704"/>
              <a:ext cx="1154447" cy="78266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algn="ctr" defTabSz="755650">
                <a:lnSpc>
                  <a:spcPct val="90000"/>
                </a:lnSpc>
                <a:spcBef>
                  <a:spcPct val="0"/>
                </a:spcBef>
                <a:spcAft>
                  <a:spcPct val="35000"/>
                </a:spcAft>
              </a:pPr>
              <a:r>
                <a:rPr lang="en-US" sz="1600" dirty="0"/>
                <a:t>Problem</a:t>
              </a:r>
            </a:p>
          </p:txBody>
        </p:sp>
      </p:grpSp>
      <p:grpSp>
        <p:nvGrpSpPr>
          <p:cNvPr id="24" name="Group 23"/>
          <p:cNvGrpSpPr/>
          <p:nvPr/>
        </p:nvGrpSpPr>
        <p:grpSpPr>
          <a:xfrm>
            <a:off x="4379846" y="2028722"/>
            <a:ext cx="1239145" cy="867361"/>
            <a:chOff x="1133913" y="30355"/>
            <a:chExt cx="1239145" cy="867361"/>
          </a:xfrm>
          <a:scene3d>
            <a:camera prst="orthographicFront">
              <a:rot lat="0" lon="0" rev="0"/>
            </a:camera>
            <a:lightRig rig="contrasting" dir="t">
              <a:rot lat="0" lon="0" rev="1200000"/>
            </a:lightRig>
          </a:scene3d>
        </p:grpSpPr>
        <p:sp>
          <p:nvSpPr>
            <p:cNvPr id="25" name="Rounded Rectangle 24"/>
            <p:cNvSpPr/>
            <p:nvPr/>
          </p:nvSpPr>
          <p:spPr>
            <a:xfrm>
              <a:off x="1133913" y="30355"/>
              <a:ext cx="1239145" cy="867361"/>
            </a:xfrm>
            <a:prstGeom prst="roundRect">
              <a:avLst>
                <a:gd name="adj" fmla="val 16670"/>
              </a:avLst>
            </a:prstGeom>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6" name="Rounded Rectangle 4"/>
            <p:cNvSpPr txBox="1"/>
            <p:nvPr/>
          </p:nvSpPr>
          <p:spPr>
            <a:xfrm>
              <a:off x="1176262" y="72704"/>
              <a:ext cx="1154447" cy="78266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algn="ctr" defTabSz="755650">
                <a:lnSpc>
                  <a:spcPct val="90000"/>
                </a:lnSpc>
                <a:spcBef>
                  <a:spcPct val="0"/>
                </a:spcBef>
                <a:spcAft>
                  <a:spcPct val="35000"/>
                </a:spcAft>
              </a:pPr>
              <a:r>
                <a:rPr lang="en-US" sz="1600" dirty="0"/>
                <a:t>About TLS</a:t>
              </a:r>
            </a:p>
          </p:txBody>
        </p:sp>
      </p:grpSp>
      <p:grpSp>
        <p:nvGrpSpPr>
          <p:cNvPr id="27" name="Group 26"/>
          <p:cNvGrpSpPr/>
          <p:nvPr/>
        </p:nvGrpSpPr>
        <p:grpSpPr>
          <a:xfrm>
            <a:off x="7984041" y="2037672"/>
            <a:ext cx="1239145" cy="867361"/>
            <a:chOff x="1133913" y="30355"/>
            <a:chExt cx="1239145" cy="867361"/>
          </a:xfrm>
          <a:scene3d>
            <a:camera prst="orthographicFront">
              <a:rot lat="0" lon="0" rev="0"/>
            </a:camera>
            <a:lightRig rig="contrasting" dir="t">
              <a:rot lat="0" lon="0" rev="1200000"/>
            </a:lightRig>
          </a:scene3d>
        </p:grpSpPr>
        <p:sp>
          <p:nvSpPr>
            <p:cNvPr id="28" name="Rounded Rectangle 27"/>
            <p:cNvSpPr/>
            <p:nvPr/>
          </p:nvSpPr>
          <p:spPr>
            <a:xfrm>
              <a:off x="1133913" y="30355"/>
              <a:ext cx="1239145" cy="867361"/>
            </a:xfrm>
            <a:prstGeom prst="roundRect">
              <a:avLst>
                <a:gd name="adj" fmla="val 16670"/>
              </a:avLst>
            </a:prstGeom>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9" name="Rounded Rectangle 4"/>
            <p:cNvSpPr txBox="1"/>
            <p:nvPr/>
          </p:nvSpPr>
          <p:spPr>
            <a:xfrm>
              <a:off x="1176262" y="72704"/>
              <a:ext cx="1154447" cy="78266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algn="ctr" defTabSz="755650">
                <a:lnSpc>
                  <a:spcPct val="90000"/>
                </a:lnSpc>
                <a:spcBef>
                  <a:spcPct val="0"/>
                </a:spcBef>
                <a:spcAft>
                  <a:spcPct val="35000"/>
                </a:spcAft>
              </a:pPr>
              <a:r>
                <a:rPr lang="en-US" sz="1600" dirty="0"/>
                <a:t>Solution</a:t>
              </a:r>
            </a:p>
          </p:txBody>
        </p:sp>
      </p:grpSp>
      <p:sp>
        <p:nvSpPr>
          <p:cNvPr id="7" name="Right Arrow 6"/>
          <p:cNvSpPr/>
          <p:nvPr/>
        </p:nvSpPr>
        <p:spPr>
          <a:xfrm>
            <a:off x="2081705" y="2289455"/>
            <a:ext cx="423601" cy="3637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p:cNvSpPr/>
          <p:nvPr/>
        </p:nvSpPr>
        <p:spPr>
          <a:xfrm>
            <a:off x="3884711" y="2280506"/>
            <a:ext cx="423601" cy="3637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p:cNvSpPr/>
          <p:nvPr/>
        </p:nvSpPr>
        <p:spPr>
          <a:xfrm>
            <a:off x="5687745" y="2289455"/>
            <a:ext cx="423601" cy="3637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p:cNvSpPr/>
          <p:nvPr/>
        </p:nvSpPr>
        <p:spPr>
          <a:xfrm>
            <a:off x="7489276" y="2280505"/>
            <a:ext cx="423601" cy="3637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p:cNvCxnSpPr>
            <a:stCxn id="25" idx="2"/>
            <a:endCxn id="16" idx="0"/>
          </p:cNvCxnSpPr>
          <p:nvPr/>
        </p:nvCxnSpPr>
        <p:spPr>
          <a:xfrm flipH="1">
            <a:off x="4226008" y="2896083"/>
            <a:ext cx="773411" cy="4976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46" name="Group 45"/>
          <p:cNvGrpSpPr/>
          <p:nvPr/>
        </p:nvGrpSpPr>
        <p:grpSpPr>
          <a:xfrm>
            <a:off x="5090210" y="3393705"/>
            <a:ext cx="1401519" cy="867361"/>
            <a:chOff x="1133913" y="30355"/>
            <a:chExt cx="1239145" cy="867361"/>
          </a:xfrm>
          <a:scene3d>
            <a:camera prst="orthographicFront">
              <a:rot lat="0" lon="0" rev="0"/>
            </a:camera>
            <a:lightRig rig="contrasting" dir="t">
              <a:rot lat="0" lon="0" rev="1200000"/>
            </a:lightRig>
          </a:scene3d>
        </p:grpSpPr>
        <p:sp>
          <p:nvSpPr>
            <p:cNvPr id="47" name="Rounded Rectangle 46"/>
            <p:cNvSpPr/>
            <p:nvPr/>
          </p:nvSpPr>
          <p:spPr>
            <a:xfrm>
              <a:off x="1133913" y="30355"/>
              <a:ext cx="1239145" cy="867361"/>
            </a:xfrm>
            <a:prstGeom prst="roundRect">
              <a:avLst>
                <a:gd name="adj" fmla="val 16670"/>
              </a:avLst>
            </a:prstGeom>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8" name="Rounded Rectangle 4"/>
            <p:cNvSpPr txBox="1"/>
            <p:nvPr/>
          </p:nvSpPr>
          <p:spPr>
            <a:xfrm>
              <a:off x="1150182" y="72704"/>
              <a:ext cx="1196796" cy="78266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dirty="0"/>
                <a:t>Hand Shake</a:t>
              </a:r>
            </a:p>
            <a:p>
              <a:pPr lvl="0" algn="ctr" defTabSz="755650">
                <a:lnSpc>
                  <a:spcPct val="90000"/>
                </a:lnSpc>
                <a:spcBef>
                  <a:spcPct val="0"/>
                </a:spcBef>
                <a:spcAft>
                  <a:spcPct val="35000"/>
                </a:spcAft>
              </a:pPr>
              <a:r>
                <a:rPr lang="en-US" sz="1700" dirty="0"/>
                <a:t>i</a:t>
              </a:r>
              <a:r>
                <a:rPr lang="en-US" sz="1700" kern="1200" dirty="0"/>
                <a:t>n Details</a:t>
              </a:r>
            </a:p>
          </p:txBody>
        </p:sp>
      </p:grpSp>
      <p:cxnSp>
        <p:nvCxnSpPr>
          <p:cNvPr id="49" name="Straight Arrow Connector 48"/>
          <p:cNvCxnSpPr>
            <a:stCxn id="25" idx="2"/>
            <a:endCxn id="47" idx="0"/>
          </p:cNvCxnSpPr>
          <p:nvPr/>
        </p:nvCxnSpPr>
        <p:spPr>
          <a:xfrm>
            <a:off x="4999419" y="2896083"/>
            <a:ext cx="791551" cy="4976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51" name="Group 50"/>
          <p:cNvGrpSpPr/>
          <p:nvPr/>
        </p:nvGrpSpPr>
        <p:grpSpPr>
          <a:xfrm>
            <a:off x="5004620" y="4685626"/>
            <a:ext cx="1575601" cy="1292387"/>
            <a:chOff x="1133913" y="30355"/>
            <a:chExt cx="1239145" cy="867361"/>
          </a:xfrm>
          <a:scene3d>
            <a:camera prst="orthographicFront">
              <a:rot lat="0" lon="0" rev="0"/>
            </a:camera>
            <a:lightRig rig="contrasting" dir="t">
              <a:rot lat="0" lon="0" rev="1200000"/>
            </a:lightRig>
          </a:scene3d>
        </p:grpSpPr>
        <p:sp>
          <p:nvSpPr>
            <p:cNvPr id="52" name="Rounded Rectangle 51"/>
            <p:cNvSpPr/>
            <p:nvPr/>
          </p:nvSpPr>
          <p:spPr>
            <a:xfrm>
              <a:off x="1133913" y="30355"/>
              <a:ext cx="1239145" cy="867361"/>
            </a:xfrm>
            <a:prstGeom prst="roundRect">
              <a:avLst>
                <a:gd name="adj" fmla="val 16670"/>
              </a:avLst>
            </a:prstGeom>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3" name="Rounded Rectangle 4"/>
            <p:cNvSpPr txBox="1"/>
            <p:nvPr/>
          </p:nvSpPr>
          <p:spPr>
            <a:xfrm>
              <a:off x="1150182" y="72704"/>
              <a:ext cx="1196796" cy="78266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285750" lvl="0" indent="-285750" defTabSz="755650">
                <a:lnSpc>
                  <a:spcPct val="90000"/>
                </a:lnSpc>
                <a:spcBef>
                  <a:spcPct val="0"/>
                </a:spcBef>
                <a:spcAft>
                  <a:spcPct val="35000"/>
                </a:spcAft>
                <a:buFont typeface="Arial" panose="020B0604020202020204" pitchFamily="34" charset="0"/>
                <a:buChar char="•"/>
              </a:pPr>
              <a:r>
                <a:rPr lang="en-US" sz="1400" kern="1200" dirty="0"/>
                <a:t>Cipher Suits</a:t>
              </a:r>
            </a:p>
            <a:p>
              <a:pPr marL="285750" lvl="0" indent="-285750" defTabSz="755650">
                <a:lnSpc>
                  <a:spcPct val="90000"/>
                </a:lnSpc>
                <a:spcBef>
                  <a:spcPct val="0"/>
                </a:spcBef>
                <a:spcAft>
                  <a:spcPct val="35000"/>
                </a:spcAft>
                <a:buFont typeface="Arial" panose="020B0604020202020204" pitchFamily="34" charset="0"/>
                <a:buChar char="•"/>
              </a:pPr>
              <a:r>
                <a:rPr lang="en-US" sz="1400" dirty="0"/>
                <a:t>DH</a:t>
              </a:r>
            </a:p>
            <a:p>
              <a:pPr marL="285750" lvl="0" indent="-285750" defTabSz="755650">
                <a:lnSpc>
                  <a:spcPct val="90000"/>
                </a:lnSpc>
                <a:spcBef>
                  <a:spcPct val="0"/>
                </a:spcBef>
                <a:spcAft>
                  <a:spcPct val="35000"/>
                </a:spcAft>
                <a:buFont typeface="Arial" panose="020B0604020202020204" pitchFamily="34" charset="0"/>
                <a:buChar char="•"/>
              </a:pPr>
              <a:r>
                <a:rPr lang="en-US" sz="1400" dirty="0"/>
                <a:t>Key exchange</a:t>
              </a:r>
            </a:p>
            <a:p>
              <a:pPr marL="285750" lvl="0" indent="-285750" defTabSz="755650">
                <a:lnSpc>
                  <a:spcPct val="90000"/>
                </a:lnSpc>
                <a:spcBef>
                  <a:spcPct val="0"/>
                </a:spcBef>
                <a:spcAft>
                  <a:spcPct val="35000"/>
                </a:spcAft>
                <a:buFont typeface="Arial" panose="020B0604020202020204" pitchFamily="34" charset="0"/>
                <a:buChar char="•"/>
              </a:pPr>
              <a:r>
                <a:rPr lang="en-US" sz="1400" dirty="0"/>
                <a:t>Key Division</a:t>
              </a:r>
            </a:p>
          </p:txBody>
        </p:sp>
      </p:grpSp>
      <p:cxnSp>
        <p:nvCxnSpPr>
          <p:cNvPr id="54" name="Straight Arrow Connector 53"/>
          <p:cNvCxnSpPr>
            <a:stCxn id="47" idx="2"/>
            <a:endCxn id="52" idx="0"/>
          </p:cNvCxnSpPr>
          <p:nvPr/>
        </p:nvCxnSpPr>
        <p:spPr>
          <a:xfrm>
            <a:off x="5790970" y="4261066"/>
            <a:ext cx="1451" cy="42456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60" name="Group 59"/>
          <p:cNvGrpSpPr/>
          <p:nvPr/>
        </p:nvGrpSpPr>
        <p:grpSpPr>
          <a:xfrm>
            <a:off x="7824387" y="3393707"/>
            <a:ext cx="1642913" cy="1354995"/>
            <a:chOff x="1133913" y="30355"/>
            <a:chExt cx="1292085" cy="909708"/>
          </a:xfrm>
          <a:scene3d>
            <a:camera prst="orthographicFront">
              <a:rot lat="0" lon="0" rev="0"/>
            </a:camera>
            <a:lightRig rig="contrasting" dir="t">
              <a:rot lat="0" lon="0" rev="1200000"/>
            </a:lightRig>
          </a:scene3d>
        </p:grpSpPr>
        <p:sp>
          <p:nvSpPr>
            <p:cNvPr id="61" name="Rounded Rectangle 60"/>
            <p:cNvSpPr/>
            <p:nvPr/>
          </p:nvSpPr>
          <p:spPr>
            <a:xfrm>
              <a:off x="1133913" y="30355"/>
              <a:ext cx="1239145" cy="867361"/>
            </a:xfrm>
            <a:prstGeom prst="roundRect">
              <a:avLst>
                <a:gd name="adj" fmla="val 16670"/>
              </a:avLst>
            </a:prstGeom>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2" name="Rounded Rectangle 4"/>
            <p:cNvSpPr txBox="1"/>
            <p:nvPr/>
          </p:nvSpPr>
          <p:spPr>
            <a:xfrm>
              <a:off x="1229202" y="72703"/>
              <a:ext cx="1196796" cy="86736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285750" lvl="0" indent="-285750" defTabSz="755650">
                <a:lnSpc>
                  <a:spcPct val="90000"/>
                </a:lnSpc>
                <a:spcBef>
                  <a:spcPct val="0"/>
                </a:spcBef>
                <a:spcAft>
                  <a:spcPct val="35000"/>
                </a:spcAft>
                <a:buFont typeface="Arial" panose="020B0604020202020204" pitchFamily="34" charset="0"/>
                <a:buChar char="•"/>
              </a:pPr>
              <a:r>
                <a:rPr lang="en-US" sz="1400" dirty="0"/>
                <a:t>S</a:t>
              </a:r>
              <a:r>
                <a:rPr lang="en-US" sz="1400" kern="1200" dirty="0"/>
                <a:t>ummery</a:t>
              </a:r>
            </a:p>
            <a:p>
              <a:pPr marL="285750" lvl="0" indent="-285750" defTabSz="755650">
                <a:lnSpc>
                  <a:spcPct val="90000"/>
                </a:lnSpc>
                <a:spcBef>
                  <a:spcPct val="0"/>
                </a:spcBef>
                <a:spcAft>
                  <a:spcPct val="35000"/>
                </a:spcAft>
                <a:buFont typeface="Arial" panose="020B0604020202020204" pitchFamily="34" charset="0"/>
                <a:buChar char="•"/>
              </a:pPr>
              <a:r>
                <a:rPr lang="en-US" sz="1400" dirty="0"/>
                <a:t>Topology</a:t>
              </a:r>
            </a:p>
            <a:p>
              <a:pPr marL="285750" lvl="0" indent="-285750" defTabSz="755650">
                <a:lnSpc>
                  <a:spcPct val="90000"/>
                </a:lnSpc>
                <a:spcBef>
                  <a:spcPct val="0"/>
                </a:spcBef>
                <a:spcAft>
                  <a:spcPct val="35000"/>
                </a:spcAft>
                <a:buFont typeface="Arial" panose="020B0604020202020204" pitchFamily="34" charset="0"/>
                <a:buChar char="•"/>
              </a:pPr>
              <a:r>
                <a:rPr lang="en-US" sz="1400" dirty="0"/>
                <a:t>TLS Code</a:t>
              </a:r>
            </a:p>
            <a:p>
              <a:pPr marL="285750" lvl="0" indent="-285750" defTabSz="755650">
                <a:lnSpc>
                  <a:spcPct val="90000"/>
                </a:lnSpc>
                <a:spcBef>
                  <a:spcPct val="0"/>
                </a:spcBef>
                <a:spcAft>
                  <a:spcPct val="35000"/>
                </a:spcAft>
                <a:buFont typeface="Arial" panose="020B0604020202020204" pitchFamily="34" charset="0"/>
                <a:buChar char="•"/>
              </a:pPr>
              <a:r>
                <a:rPr lang="en-US" sz="1400" dirty="0"/>
                <a:t>Proxy Code</a:t>
              </a:r>
            </a:p>
          </p:txBody>
        </p:sp>
      </p:grpSp>
      <p:cxnSp>
        <p:nvCxnSpPr>
          <p:cNvPr id="63" name="Straight Arrow Connector 62"/>
          <p:cNvCxnSpPr>
            <a:stCxn id="28" idx="2"/>
            <a:endCxn id="61" idx="0"/>
          </p:cNvCxnSpPr>
          <p:nvPr/>
        </p:nvCxnSpPr>
        <p:spPr>
          <a:xfrm>
            <a:off x="8603614" y="2905033"/>
            <a:ext cx="8576" cy="48867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69156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DA609E8-A966-4E77-B4E7-B58B6956ECFD}"/>
              </a:ext>
            </a:extLst>
          </p:cNvPr>
          <p:cNvSpPr>
            <a:spLocks noGrp="1"/>
          </p:cNvSpPr>
          <p:nvPr>
            <p:ph type="title"/>
          </p:nvPr>
        </p:nvSpPr>
        <p:spPr>
          <a:xfrm>
            <a:off x="677334" y="609600"/>
            <a:ext cx="8596668" cy="1320800"/>
          </a:xfrm>
        </p:spPr>
        <p:txBody>
          <a:bodyPr>
            <a:normAutofit/>
          </a:bodyPr>
          <a:lstStyle/>
          <a:p>
            <a:pPr rtl="0"/>
            <a:r>
              <a:rPr lang="en-US" sz="4800" dirty="0"/>
              <a:t>Project’s Goal</a:t>
            </a:r>
            <a:endParaRPr lang="he-IL" sz="4800" dirty="0"/>
          </a:p>
        </p:txBody>
      </p:sp>
      <p:sp>
        <p:nvSpPr>
          <p:cNvPr id="3" name="מציין מיקום תוכן 2">
            <a:extLst>
              <a:ext uri="{FF2B5EF4-FFF2-40B4-BE49-F238E27FC236}">
                <a16:creationId xmlns:a16="http://schemas.microsoft.com/office/drawing/2014/main" id="{9389F7F8-DF04-4D19-99D4-19EE9D98EA34}"/>
              </a:ext>
            </a:extLst>
          </p:cNvPr>
          <p:cNvSpPr>
            <a:spLocks noGrp="1"/>
          </p:cNvSpPr>
          <p:nvPr>
            <p:ph idx="1"/>
          </p:nvPr>
        </p:nvSpPr>
        <p:spPr>
          <a:xfrm>
            <a:off x="677334" y="1777824"/>
            <a:ext cx="8596668" cy="4390189"/>
          </a:xfrm>
        </p:spPr>
        <p:txBody>
          <a:bodyPr>
            <a:normAutofit fontScale="92500" lnSpcReduction="20000"/>
          </a:bodyPr>
          <a:lstStyle/>
          <a:p>
            <a:pPr marL="0" indent="0" algn="l" rtl="0">
              <a:lnSpc>
                <a:spcPct val="200000"/>
              </a:lnSpc>
              <a:buNone/>
            </a:pPr>
            <a:r>
              <a:rPr lang="en-US" sz="2400" dirty="0"/>
              <a:t>Creating a </a:t>
            </a:r>
            <a:r>
              <a:rPr lang="en-US" sz="2400" b="1" dirty="0"/>
              <a:t>full</a:t>
            </a:r>
            <a:r>
              <a:rPr lang="en-US" sz="2400" dirty="0"/>
              <a:t> End-to-End secured connection between two parties (client-server model), following four security properties.</a:t>
            </a:r>
          </a:p>
          <a:p>
            <a:pPr algn="l" rtl="0">
              <a:lnSpc>
                <a:spcPct val="200000"/>
              </a:lnSpc>
            </a:pPr>
            <a:r>
              <a:rPr lang="en-US" sz="2400" dirty="0"/>
              <a:t>Data Secrecy</a:t>
            </a:r>
          </a:p>
          <a:p>
            <a:pPr algn="l" rtl="0">
              <a:lnSpc>
                <a:spcPct val="200000"/>
              </a:lnSpc>
            </a:pPr>
            <a:r>
              <a:rPr lang="en-US" sz="2400" dirty="0"/>
              <a:t>Data Authentication</a:t>
            </a:r>
          </a:p>
          <a:p>
            <a:pPr algn="l" rtl="0">
              <a:lnSpc>
                <a:spcPct val="200000"/>
              </a:lnSpc>
            </a:pPr>
            <a:r>
              <a:rPr lang="en-US" sz="2400" dirty="0"/>
              <a:t>Entity Authentication</a:t>
            </a:r>
          </a:p>
          <a:p>
            <a:pPr algn="l" rtl="0">
              <a:lnSpc>
                <a:spcPct val="200000"/>
              </a:lnSpc>
            </a:pPr>
            <a:r>
              <a:rPr lang="en-US" sz="2400" dirty="0"/>
              <a:t>Path Integrity</a:t>
            </a:r>
            <a:endParaRPr lang="en-US" sz="2000" dirty="0"/>
          </a:p>
        </p:txBody>
      </p:sp>
    </p:spTree>
    <p:extLst>
      <p:ext uri="{BB962C8B-B14F-4D97-AF65-F5344CB8AC3E}">
        <p14:creationId xmlns:p14="http://schemas.microsoft.com/office/powerpoint/2010/main" val="2856625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09F4B0C-BDD2-4C93-8561-236D8FF81A9D}"/>
              </a:ext>
            </a:extLst>
          </p:cNvPr>
          <p:cNvSpPr>
            <a:spLocks noGrp="1"/>
          </p:cNvSpPr>
          <p:nvPr>
            <p:ph type="title"/>
          </p:nvPr>
        </p:nvSpPr>
        <p:spPr/>
        <p:txBody>
          <a:bodyPr>
            <a:normAutofit/>
          </a:bodyPr>
          <a:lstStyle/>
          <a:p>
            <a:pPr rtl="0"/>
            <a:r>
              <a:rPr lang="en-US" sz="4800" dirty="0"/>
              <a:t>Presentation Layout</a:t>
            </a:r>
            <a:endParaRPr lang="he-IL" sz="4800" dirty="0"/>
          </a:p>
        </p:txBody>
      </p:sp>
      <p:grpSp>
        <p:nvGrpSpPr>
          <p:cNvPr id="8" name="Group 7"/>
          <p:cNvGrpSpPr/>
          <p:nvPr/>
        </p:nvGrpSpPr>
        <p:grpSpPr>
          <a:xfrm>
            <a:off x="775650" y="2028722"/>
            <a:ext cx="1239145" cy="867361"/>
            <a:chOff x="1133913" y="30355"/>
            <a:chExt cx="1239145" cy="867361"/>
          </a:xfrm>
          <a:scene3d>
            <a:camera prst="orthographicFront">
              <a:rot lat="0" lon="0" rev="0"/>
            </a:camera>
            <a:lightRig rig="contrasting" dir="t">
              <a:rot lat="0" lon="0" rev="1200000"/>
            </a:lightRig>
          </a:scene3d>
        </p:grpSpPr>
        <p:sp>
          <p:nvSpPr>
            <p:cNvPr id="9" name="Rounded Rectangle 8"/>
            <p:cNvSpPr/>
            <p:nvPr/>
          </p:nvSpPr>
          <p:spPr>
            <a:xfrm>
              <a:off x="1133913" y="30355"/>
              <a:ext cx="1239145" cy="867361"/>
            </a:xfrm>
            <a:prstGeom prst="roundRect">
              <a:avLst>
                <a:gd name="adj" fmla="val 16670"/>
              </a:avLst>
            </a:prstGeom>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0" name="Rounded Rectangle 4"/>
            <p:cNvSpPr txBox="1"/>
            <p:nvPr/>
          </p:nvSpPr>
          <p:spPr>
            <a:xfrm>
              <a:off x="1176262" y="72704"/>
              <a:ext cx="1154447" cy="78266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a:t>Motivation</a:t>
              </a:r>
            </a:p>
          </p:txBody>
        </p:sp>
      </p:grpSp>
      <p:grpSp>
        <p:nvGrpSpPr>
          <p:cNvPr id="11" name="Group 10"/>
          <p:cNvGrpSpPr/>
          <p:nvPr/>
        </p:nvGrpSpPr>
        <p:grpSpPr>
          <a:xfrm>
            <a:off x="2575904" y="2028722"/>
            <a:ext cx="1239145" cy="867361"/>
            <a:chOff x="1133913" y="30355"/>
            <a:chExt cx="1239145" cy="867361"/>
          </a:xfrm>
          <a:scene3d>
            <a:camera prst="orthographicFront">
              <a:rot lat="0" lon="0" rev="0"/>
            </a:camera>
            <a:lightRig rig="contrasting" dir="t">
              <a:rot lat="0" lon="0" rev="1200000"/>
            </a:lightRig>
          </a:scene3d>
        </p:grpSpPr>
        <p:sp>
          <p:nvSpPr>
            <p:cNvPr id="13" name="Rounded Rectangle 12"/>
            <p:cNvSpPr/>
            <p:nvPr/>
          </p:nvSpPr>
          <p:spPr>
            <a:xfrm>
              <a:off x="1133913" y="30355"/>
              <a:ext cx="1239145" cy="867361"/>
            </a:xfrm>
            <a:prstGeom prst="roundRect">
              <a:avLst>
                <a:gd name="adj" fmla="val 16670"/>
              </a:avLst>
            </a:prstGeom>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4" name="Rounded Rectangle 4"/>
            <p:cNvSpPr txBox="1"/>
            <p:nvPr/>
          </p:nvSpPr>
          <p:spPr>
            <a:xfrm>
              <a:off x="1176262" y="72704"/>
              <a:ext cx="1154447" cy="78266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algn="ctr" defTabSz="755650">
                <a:lnSpc>
                  <a:spcPct val="90000"/>
                </a:lnSpc>
                <a:spcBef>
                  <a:spcPct val="0"/>
                </a:spcBef>
                <a:spcAft>
                  <a:spcPct val="35000"/>
                </a:spcAft>
              </a:pPr>
              <a:r>
                <a:rPr lang="en-US" sz="1600" dirty="0"/>
                <a:t>Project’s goal</a:t>
              </a:r>
            </a:p>
          </p:txBody>
        </p:sp>
      </p:grpSp>
      <p:grpSp>
        <p:nvGrpSpPr>
          <p:cNvPr id="15" name="Group 14"/>
          <p:cNvGrpSpPr/>
          <p:nvPr/>
        </p:nvGrpSpPr>
        <p:grpSpPr>
          <a:xfrm>
            <a:off x="3525248" y="3393705"/>
            <a:ext cx="1401519" cy="867361"/>
            <a:chOff x="1133913" y="30355"/>
            <a:chExt cx="1239145" cy="867361"/>
          </a:xfrm>
          <a:scene3d>
            <a:camera prst="orthographicFront">
              <a:rot lat="0" lon="0" rev="0"/>
            </a:camera>
            <a:lightRig rig="contrasting" dir="t">
              <a:rot lat="0" lon="0" rev="1200000"/>
            </a:lightRig>
          </a:scene3d>
        </p:grpSpPr>
        <p:sp>
          <p:nvSpPr>
            <p:cNvPr id="16" name="Rounded Rectangle 15"/>
            <p:cNvSpPr/>
            <p:nvPr/>
          </p:nvSpPr>
          <p:spPr>
            <a:xfrm>
              <a:off x="1133913" y="30355"/>
              <a:ext cx="1239145" cy="867361"/>
            </a:xfrm>
            <a:prstGeom prst="roundRect">
              <a:avLst>
                <a:gd name="adj" fmla="val 16670"/>
              </a:avLst>
            </a:prstGeom>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7" name="Rounded Rectangle 4"/>
            <p:cNvSpPr txBox="1"/>
            <p:nvPr/>
          </p:nvSpPr>
          <p:spPr>
            <a:xfrm>
              <a:off x="1150182" y="72704"/>
              <a:ext cx="1196796" cy="78266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dirty="0">
                  <a:solidFill>
                    <a:srgbClr val="38134D"/>
                  </a:solidFill>
                </a:rPr>
                <a:t>Hand Shake</a:t>
              </a:r>
              <a:endParaRPr lang="en-US" sz="1700" kern="1200" dirty="0">
                <a:solidFill>
                  <a:srgbClr val="38134D"/>
                </a:solidFill>
              </a:endParaRPr>
            </a:p>
          </p:txBody>
        </p:sp>
      </p:grpSp>
      <p:grpSp>
        <p:nvGrpSpPr>
          <p:cNvPr id="21" name="Group 20"/>
          <p:cNvGrpSpPr/>
          <p:nvPr/>
        </p:nvGrpSpPr>
        <p:grpSpPr>
          <a:xfrm>
            <a:off x="6183787" y="2042374"/>
            <a:ext cx="1239145" cy="867361"/>
            <a:chOff x="1133913" y="30355"/>
            <a:chExt cx="1239145" cy="867361"/>
          </a:xfrm>
          <a:scene3d>
            <a:camera prst="orthographicFront">
              <a:rot lat="0" lon="0" rev="0"/>
            </a:camera>
            <a:lightRig rig="contrasting" dir="t">
              <a:rot lat="0" lon="0" rev="1200000"/>
            </a:lightRig>
          </a:scene3d>
        </p:grpSpPr>
        <p:sp>
          <p:nvSpPr>
            <p:cNvPr id="22" name="Rounded Rectangle 21"/>
            <p:cNvSpPr/>
            <p:nvPr/>
          </p:nvSpPr>
          <p:spPr>
            <a:xfrm>
              <a:off x="1133913" y="30355"/>
              <a:ext cx="1239145" cy="867361"/>
            </a:xfrm>
            <a:prstGeom prst="roundRect">
              <a:avLst>
                <a:gd name="adj" fmla="val 16670"/>
              </a:avLst>
            </a:prstGeom>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3" name="Rounded Rectangle 4"/>
            <p:cNvSpPr txBox="1"/>
            <p:nvPr/>
          </p:nvSpPr>
          <p:spPr>
            <a:xfrm>
              <a:off x="1176262" y="72704"/>
              <a:ext cx="1154447" cy="78266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algn="ctr" defTabSz="755650">
                <a:lnSpc>
                  <a:spcPct val="90000"/>
                </a:lnSpc>
                <a:spcBef>
                  <a:spcPct val="0"/>
                </a:spcBef>
                <a:spcAft>
                  <a:spcPct val="35000"/>
                </a:spcAft>
              </a:pPr>
              <a:r>
                <a:rPr lang="en-US" sz="1600" dirty="0"/>
                <a:t>Problem</a:t>
              </a:r>
            </a:p>
          </p:txBody>
        </p:sp>
      </p:grpSp>
      <p:grpSp>
        <p:nvGrpSpPr>
          <p:cNvPr id="24" name="Group 23"/>
          <p:cNvGrpSpPr/>
          <p:nvPr/>
        </p:nvGrpSpPr>
        <p:grpSpPr>
          <a:xfrm>
            <a:off x="4379846" y="2028722"/>
            <a:ext cx="1239145" cy="867361"/>
            <a:chOff x="1133913" y="30355"/>
            <a:chExt cx="1239145" cy="867361"/>
          </a:xfrm>
          <a:scene3d>
            <a:camera prst="orthographicFront">
              <a:rot lat="0" lon="0" rev="0"/>
            </a:camera>
            <a:lightRig rig="contrasting" dir="t">
              <a:rot lat="0" lon="0" rev="1200000"/>
            </a:lightRig>
          </a:scene3d>
        </p:grpSpPr>
        <p:sp>
          <p:nvSpPr>
            <p:cNvPr id="25" name="Rounded Rectangle 24"/>
            <p:cNvSpPr/>
            <p:nvPr/>
          </p:nvSpPr>
          <p:spPr>
            <a:xfrm>
              <a:off x="1133913" y="30355"/>
              <a:ext cx="1239145" cy="867361"/>
            </a:xfrm>
            <a:prstGeom prst="roundRect">
              <a:avLst>
                <a:gd name="adj" fmla="val 16670"/>
              </a:avLst>
            </a:prstGeom>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6" name="Rounded Rectangle 4"/>
            <p:cNvSpPr txBox="1"/>
            <p:nvPr/>
          </p:nvSpPr>
          <p:spPr>
            <a:xfrm>
              <a:off x="1176262" y="72704"/>
              <a:ext cx="1154447" cy="78266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algn="ctr" defTabSz="755650">
                <a:lnSpc>
                  <a:spcPct val="90000"/>
                </a:lnSpc>
                <a:spcBef>
                  <a:spcPct val="0"/>
                </a:spcBef>
                <a:spcAft>
                  <a:spcPct val="35000"/>
                </a:spcAft>
              </a:pPr>
              <a:r>
                <a:rPr lang="en-US" sz="1600" b="1" dirty="0">
                  <a:solidFill>
                    <a:srgbClr val="38134D"/>
                  </a:solidFill>
                </a:rPr>
                <a:t>About TLS</a:t>
              </a:r>
            </a:p>
          </p:txBody>
        </p:sp>
      </p:grpSp>
      <p:grpSp>
        <p:nvGrpSpPr>
          <p:cNvPr id="27" name="Group 26"/>
          <p:cNvGrpSpPr/>
          <p:nvPr/>
        </p:nvGrpSpPr>
        <p:grpSpPr>
          <a:xfrm>
            <a:off x="7984041" y="2037672"/>
            <a:ext cx="1239145" cy="867361"/>
            <a:chOff x="1133913" y="30355"/>
            <a:chExt cx="1239145" cy="867361"/>
          </a:xfrm>
          <a:scene3d>
            <a:camera prst="orthographicFront">
              <a:rot lat="0" lon="0" rev="0"/>
            </a:camera>
            <a:lightRig rig="contrasting" dir="t">
              <a:rot lat="0" lon="0" rev="1200000"/>
            </a:lightRig>
          </a:scene3d>
        </p:grpSpPr>
        <p:sp>
          <p:nvSpPr>
            <p:cNvPr id="28" name="Rounded Rectangle 27"/>
            <p:cNvSpPr/>
            <p:nvPr/>
          </p:nvSpPr>
          <p:spPr>
            <a:xfrm>
              <a:off x="1133913" y="30355"/>
              <a:ext cx="1239145" cy="867361"/>
            </a:xfrm>
            <a:prstGeom prst="roundRect">
              <a:avLst>
                <a:gd name="adj" fmla="val 16670"/>
              </a:avLst>
            </a:prstGeom>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9" name="Rounded Rectangle 4"/>
            <p:cNvSpPr txBox="1"/>
            <p:nvPr/>
          </p:nvSpPr>
          <p:spPr>
            <a:xfrm>
              <a:off x="1176262" y="72704"/>
              <a:ext cx="1154447" cy="78266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algn="ctr" defTabSz="755650">
                <a:lnSpc>
                  <a:spcPct val="90000"/>
                </a:lnSpc>
                <a:spcBef>
                  <a:spcPct val="0"/>
                </a:spcBef>
                <a:spcAft>
                  <a:spcPct val="35000"/>
                </a:spcAft>
              </a:pPr>
              <a:r>
                <a:rPr lang="en-US" sz="1600" dirty="0"/>
                <a:t>Solution</a:t>
              </a:r>
            </a:p>
          </p:txBody>
        </p:sp>
      </p:grpSp>
      <p:sp>
        <p:nvSpPr>
          <p:cNvPr id="7" name="Right Arrow 6"/>
          <p:cNvSpPr/>
          <p:nvPr/>
        </p:nvSpPr>
        <p:spPr>
          <a:xfrm>
            <a:off x="2081705" y="2289455"/>
            <a:ext cx="423601" cy="3637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p:cNvSpPr/>
          <p:nvPr/>
        </p:nvSpPr>
        <p:spPr>
          <a:xfrm>
            <a:off x="3884711" y="2280506"/>
            <a:ext cx="423601" cy="3637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p:cNvSpPr/>
          <p:nvPr/>
        </p:nvSpPr>
        <p:spPr>
          <a:xfrm>
            <a:off x="5687745" y="2289455"/>
            <a:ext cx="423601" cy="3637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p:cNvSpPr/>
          <p:nvPr/>
        </p:nvSpPr>
        <p:spPr>
          <a:xfrm>
            <a:off x="7489276" y="2280505"/>
            <a:ext cx="423601" cy="3637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p:cNvCxnSpPr>
            <a:stCxn id="25" idx="2"/>
            <a:endCxn id="16" idx="0"/>
          </p:cNvCxnSpPr>
          <p:nvPr/>
        </p:nvCxnSpPr>
        <p:spPr>
          <a:xfrm flipH="1">
            <a:off x="4226008" y="2896083"/>
            <a:ext cx="773411" cy="4976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46" name="Group 45"/>
          <p:cNvGrpSpPr/>
          <p:nvPr/>
        </p:nvGrpSpPr>
        <p:grpSpPr>
          <a:xfrm>
            <a:off x="5090210" y="3393705"/>
            <a:ext cx="1401519" cy="867361"/>
            <a:chOff x="1133913" y="30355"/>
            <a:chExt cx="1239145" cy="867361"/>
          </a:xfrm>
          <a:scene3d>
            <a:camera prst="orthographicFront">
              <a:rot lat="0" lon="0" rev="0"/>
            </a:camera>
            <a:lightRig rig="contrasting" dir="t">
              <a:rot lat="0" lon="0" rev="1200000"/>
            </a:lightRig>
          </a:scene3d>
        </p:grpSpPr>
        <p:sp>
          <p:nvSpPr>
            <p:cNvPr id="47" name="Rounded Rectangle 46"/>
            <p:cNvSpPr/>
            <p:nvPr/>
          </p:nvSpPr>
          <p:spPr>
            <a:xfrm>
              <a:off x="1133913" y="30355"/>
              <a:ext cx="1239145" cy="867361"/>
            </a:xfrm>
            <a:prstGeom prst="roundRect">
              <a:avLst>
                <a:gd name="adj" fmla="val 16670"/>
              </a:avLst>
            </a:prstGeom>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8" name="Rounded Rectangle 4"/>
            <p:cNvSpPr txBox="1"/>
            <p:nvPr/>
          </p:nvSpPr>
          <p:spPr>
            <a:xfrm>
              <a:off x="1150182" y="72704"/>
              <a:ext cx="1196796" cy="78266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dirty="0">
                  <a:solidFill>
                    <a:srgbClr val="38134D"/>
                  </a:solidFill>
                </a:rPr>
                <a:t>Hand Shake</a:t>
              </a:r>
            </a:p>
            <a:p>
              <a:pPr lvl="0" algn="ctr" defTabSz="755650">
                <a:lnSpc>
                  <a:spcPct val="90000"/>
                </a:lnSpc>
                <a:spcBef>
                  <a:spcPct val="0"/>
                </a:spcBef>
                <a:spcAft>
                  <a:spcPct val="35000"/>
                </a:spcAft>
              </a:pPr>
              <a:r>
                <a:rPr lang="en-US" sz="1700" dirty="0">
                  <a:solidFill>
                    <a:srgbClr val="38134D"/>
                  </a:solidFill>
                </a:rPr>
                <a:t>i</a:t>
              </a:r>
              <a:r>
                <a:rPr lang="en-US" sz="1700" kern="1200" dirty="0">
                  <a:solidFill>
                    <a:srgbClr val="38134D"/>
                  </a:solidFill>
                </a:rPr>
                <a:t>n Details</a:t>
              </a:r>
            </a:p>
          </p:txBody>
        </p:sp>
      </p:grpSp>
      <p:cxnSp>
        <p:nvCxnSpPr>
          <p:cNvPr id="49" name="Straight Arrow Connector 48"/>
          <p:cNvCxnSpPr>
            <a:stCxn id="25" idx="2"/>
            <a:endCxn id="47" idx="0"/>
          </p:cNvCxnSpPr>
          <p:nvPr/>
        </p:nvCxnSpPr>
        <p:spPr>
          <a:xfrm>
            <a:off x="4999419" y="2896083"/>
            <a:ext cx="791551" cy="4976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51" name="Group 50"/>
          <p:cNvGrpSpPr/>
          <p:nvPr/>
        </p:nvGrpSpPr>
        <p:grpSpPr>
          <a:xfrm>
            <a:off x="5004620" y="4685626"/>
            <a:ext cx="1575601" cy="1292387"/>
            <a:chOff x="1133913" y="30355"/>
            <a:chExt cx="1239145" cy="867361"/>
          </a:xfrm>
          <a:scene3d>
            <a:camera prst="orthographicFront">
              <a:rot lat="0" lon="0" rev="0"/>
            </a:camera>
            <a:lightRig rig="contrasting" dir="t">
              <a:rot lat="0" lon="0" rev="1200000"/>
            </a:lightRig>
          </a:scene3d>
        </p:grpSpPr>
        <p:sp>
          <p:nvSpPr>
            <p:cNvPr id="52" name="Rounded Rectangle 51"/>
            <p:cNvSpPr/>
            <p:nvPr/>
          </p:nvSpPr>
          <p:spPr>
            <a:xfrm>
              <a:off x="1133913" y="30355"/>
              <a:ext cx="1239145" cy="867361"/>
            </a:xfrm>
            <a:prstGeom prst="roundRect">
              <a:avLst>
                <a:gd name="adj" fmla="val 16670"/>
              </a:avLst>
            </a:prstGeom>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3" name="Rounded Rectangle 4"/>
            <p:cNvSpPr txBox="1"/>
            <p:nvPr/>
          </p:nvSpPr>
          <p:spPr>
            <a:xfrm>
              <a:off x="1150182" y="72704"/>
              <a:ext cx="1196796" cy="78266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285750" lvl="0" indent="-285750" defTabSz="755650">
                <a:lnSpc>
                  <a:spcPct val="90000"/>
                </a:lnSpc>
                <a:spcBef>
                  <a:spcPct val="0"/>
                </a:spcBef>
                <a:spcAft>
                  <a:spcPct val="35000"/>
                </a:spcAft>
                <a:buFont typeface="Arial" panose="020B0604020202020204" pitchFamily="34" charset="0"/>
                <a:buChar char="•"/>
              </a:pPr>
              <a:r>
                <a:rPr lang="en-US" sz="1400" kern="1200" dirty="0">
                  <a:solidFill>
                    <a:srgbClr val="38134D"/>
                  </a:solidFill>
                </a:rPr>
                <a:t>Cipher Suits</a:t>
              </a:r>
            </a:p>
            <a:p>
              <a:pPr marL="285750" lvl="0" indent="-285750" defTabSz="755650">
                <a:lnSpc>
                  <a:spcPct val="90000"/>
                </a:lnSpc>
                <a:spcBef>
                  <a:spcPct val="0"/>
                </a:spcBef>
                <a:spcAft>
                  <a:spcPct val="35000"/>
                </a:spcAft>
                <a:buFont typeface="Arial" panose="020B0604020202020204" pitchFamily="34" charset="0"/>
                <a:buChar char="•"/>
              </a:pPr>
              <a:r>
                <a:rPr lang="en-US" sz="1400" dirty="0">
                  <a:solidFill>
                    <a:srgbClr val="38134D"/>
                  </a:solidFill>
                </a:rPr>
                <a:t>DH</a:t>
              </a:r>
            </a:p>
            <a:p>
              <a:pPr marL="285750" lvl="0" indent="-285750" defTabSz="755650">
                <a:lnSpc>
                  <a:spcPct val="90000"/>
                </a:lnSpc>
                <a:spcBef>
                  <a:spcPct val="0"/>
                </a:spcBef>
                <a:spcAft>
                  <a:spcPct val="35000"/>
                </a:spcAft>
                <a:buFont typeface="Arial" panose="020B0604020202020204" pitchFamily="34" charset="0"/>
                <a:buChar char="•"/>
              </a:pPr>
              <a:r>
                <a:rPr lang="en-US" sz="1400" dirty="0">
                  <a:solidFill>
                    <a:srgbClr val="38134D"/>
                  </a:solidFill>
                </a:rPr>
                <a:t>Key exchange</a:t>
              </a:r>
            </a:p>
            <a:p>
              <a:pPr marL="285750" lvl="0" indent="-285750" defTabSz="755650">
                <a:lnSpc>
                  <a:spcPct val="90000"/>
                </a:lnSpc>
                <a:spcBef>
                  <a:spcPct val="0"/>
                </a:spcBef>
                <a:spcAft>
                  <a:spcPct val="35000"/>
                </a:spcAft>
                <a:buFont typeface="Arial" panose="020B0604020202020204" pitchFamily="34" charset="0"/>
                <a:buChar char="•"/>
              </a:pPr>
              <a:r>
                <a:rPr lang="en-US" sz="1400" dirty="0">
                  <a:solidFill>
                    <a:srgbClr val="38134D"/>
                  </a:solidFill>
                </a:rPr>
                <a:t>Key Division</a:t>
              </a:r>
            </a:p>
          </p:txBody>
        </p:sp>
      </p:grpSp>
      <p:cxnSp>
        <p:nvCxnSpPr>
          <p:cNvPr id="54" name="Straight Arrow Connector 53"/>
          <p:cNvCxnSpPr>
            <a:stCxn id="47" idx="2"/>
            <a:endCxn id="52" idx="0"/>
          </p:cNvCxnSpPr>
          <p:nvPr/>
        </p:nvCxnSpPr>
        <p:spPr>
          <a:xfrm>
            <a:off x="5790970" y="4261066"/>
            <a:ext cx="1451" cy="42456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60" name="Group 59"/>
          <p:cNvGrpSpPr/>
          <p:nvPr/>
        </p:nvGrpSpPr>
        <p:grpSpPr>
          <a:xfrm>
            <a:off x="7824387" y="3393707"/>
            <a:ext cx="1642913" cy="1354995"/>
            <a:chOff x="1133913" y="30355"/>
            <a:chExt cx="1292085" cy="909708"/>
          </a:xfrm>
          <a:scene3d>
            <a:camera prst="orthographicFront">
              <a:rot lat="0" lon="0" rev="0"/>
            </a:camera>
            <a:lightRig rig="contrasting" dir="t">
              <a:rot lat="0" lon="0" rev="1200000"/>
            </a:lightRig>
          </a:scene3d>
        </p:grpSpPr>
        <p:sp>
          <p:nvSpPr>
            <p:cNvPr id="61" name="Rounded Rectangle 60"/>
            <p:cNvSpPr/>
            <p:nvPr/>
          </p:nvSpPr>
          <p:spPr>
            <a:xfrm>
              <a:off x="1133913" y="30355"/>
              <a:ext cx="1239145" cy="867361"/>
            </a:xfrm>
            <a:prstGeom prst="roundRect">
              <a:avLst>
                <a:gd name="adj" fmla="val 16670"/>
              </a:avLst>
            </a:prstGeom>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2" name="Rounded Rectangle 4"/>
            <p:cNvSpPr txBox="1"/>
            <p:nvPr/>
          </p:nvSpPr>
          <p:spPr>
            <a:xfrm>
              <a:off x="1229202" y="72703"/>
              <a:ext cx="1196796" cy="86736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285750" lvl="0" indent="-285750" defTabSz="755650">
                <a:lnSpc>
                  <a:spcPct val="90000"/>
                </a:lnSpc>
                <a:spcBef>
                  <a:spcPct val="0"/>
                </a:spcBef>
                <a:spcAft>
                  <a:spcPct val="35000"/>
                </a:spcAft>
                <a:buFont typeface="Arial" panose="020B0604020202020204" pitchFamily="34" charset="0"/>
                <a:buChar char="•"/>
              </a:pPr>
              <a:r>
                <a:rPr lang="en-US" sz="1400" dirty="0"/>
                <a:t>S</a:t>
              </a:r>
              <a:r>
                <a:rPr lang="en-US" sz="1400" kern="1200" dirty="0"/>
                <a:t>ummery</a:t>
              </a:r>
            </a:p>
            <a:p>
              <a:pPr marL="285750" lvl="0" indent="-285750" defTabSz="755650">
                <a:lnSpc>
                  <a:spcPct val="90000"/>
                </a:lnSpc>
                <a:spcBef>
                  <a:spcPct val="0"/>
                </a:spcBef>
                <a:spcAft>
                  <a:spcPct val="35000"/>
                </a:spcAft>
                <a:buFont typeface="Arial" panose="020B0604020202020204" pitchFamily="34" charset="0"/>
                <a:buChar char="•"/>
              </a:pPr>
              <a:r>
                <a:rPr lang="en-US" sz="1400" dirty="0"/>
                <a:t>Topology</a:t>
              </a:r>
            </a:p>
            <a:p>
              <a:pPr marL="285750" lvl="0" indent="-285750" defTabSz="755650">
                <a:lnSpc>
                  <a:spcPct val="90000"/>
                </a:lnSpc>
                <a:spcBef>
                  <a:spcPct val="0"/>
                </a:spcBef>
                <a:spcAft>
                  <a:spcPct val="35000"/>
                </a:spcAft>
                <a:buFont typeface="Arial" panose="020B0604020202020204" pitchFamily="34" charset="0"/>
                <a:buChar char="•"/>
              </a:pPr>
              <a:r>
                <a:rPr lang="en-US" sz="1400" dirty="0"/>
                <a:t>TLS Code</a:t>
              </a:r>
            </a:p>
            <a:p>
              <a:pPr marL="285750" lvl="0" indent="-285750" defTabSz="755650">
                <a:lnSpc>
                  <a:spcPct val="90000"/>
                </a:lnSpc>
                <a:spcBef>
                  <a:spcPct val="0"/>
                </a:spcBef>
                <a:spcAft>
                  <a:spcPct val="35000"/>
                </a:spcAft>
                <a:buFont typeface="Arial" panose="020B0604020202020204" pitchFamily="34" charset="0"/>
                <a:buChar char="•"/>
              </a:pPr>
              <a:r>
                <a:rPr lang="en-US" sz="1400" dirty="0"/>
                <a:t>Proxy Code</a:t>
              </a:r>
            </a:p>
          </p:txBody>
        </p:sp>
      </p:grpSp>
      <p:cxnSp>
        <p:nvCxnSpPr>
          <p:cNvPr id="63" name="Straight Arrow Connector 62"/>
          <p:cNvCxnSpPr>
            <a:stCxn id="28" idx="2"/>
            <a:endCxn id="61" idx="0"/>
          </p:cNvCxnSpPr>
          <p:nvPr/>
        </p:nvCxnSpPr>
        <p:spPr>
          <a:xfrm>
            <a:off x="8603614" y="2905033"/>
            <a:ext cx="8576" cy="48867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93765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896F47E-EF5B-47C6-B94A-606D5F3DE0E7}"/>
              </a:ext>
            </a:extLst>
          </p:cNvPr>
          <p:cNvSpPr>
            <a:spLocks noGrp="1"/>
          </p:cNvSpPr>
          <p:nvPr>
            <p:ph type="title"/>
          </p:nvPr>
        </p:nvSpPr>
        <p:spPr/>
        <p:txBody>
          <a:bodyPr>
            <a:normAutofit/>
          </a:bodyPr>
          <a:lstStyle/>
          <a:p>
            <a:pPr algn="l" rtl="0"/>
            <a:r>
              <a:rPr lang="en-US" sz="4800" dirty="0"/>
              <a:t>Transport Layer Security</a:t>
            </a:r>
            <a:endParaRPr lang="he-IL" sz="4800" dirty="0"/>
          </a:p>
        </p:txBody>
      </p:sp>
      <p:sp>
        <p:nvSpPr>
          <p:cNvPr id="3" name="מציין מיקום תוכן 2">
            <a:extLst>
              <a:ext uri="{FF2B5EF4-FFF2-40B4-BE49-F238E27FC236}">
                <a16:creationId xmlns:a16="http://schemas.microsoft.com/office/drawing/2014/main" id="{B5E55D4C-0B41-419D-9085-92EB64DB2C7D}"/>
              </a:ext>
            </a:extLst>
          </p:cNvPr>
          <p:cNvSpPr>
            <a:spLocks noGrp="1"/>
          </p:cNvSpPr>
          <p:nvPr>
            <p:ph idx="1"/>
          </p:nvPr>
        </p:nvSpPr>
        <p:spPr>
          <a:xfrm>
            <a:off x="677334" y="1930400"/>
            <a:ext cx="9210244" cy="3880773"/>
          </a:xfrm>
        </p:spPr>
        <p:txBody>
          <a:bodyPr>
            <a:normAutofit/>
          </a:bodyPr>
          <a:lstStyle/>
          <a:p>
            <a:pPr marL="0" indent="0" algn="l" rtl="0">
              <a:lnSpc>
                <a:spcPct val="200000"/>
              </a:lnSpc>
              <a:buNone/>
            </a:pPr>
            <a:r>
              <a:rPr lang="en-US" sz="2400" dirty="0"/>
              <a:t>What is TLS?</a:t>
            </a:r>
          </a:p>
          <a:p>
            <a:pPr marL="400050" lvl="1" indent="0" algn="l" rtl="0">
              <a:lnSpc>
                <a:spcPct val="150000"/>
              </a:lnSpc>
              <a:buNone/>
            </a:pPr>
            <a:r>
              <a:rPr lang="en-US" sz="2200" dirty="0"/>
              <a:t>Transport Layer Security (TLS) is a cryptographic protocol designed to provide communications security over a computer network.</a:t>
            </a:r>
          </a:p>
          <a:p>
            <a:pPr marL="0" indent="0" algn="l" rtl="0">
              <a:lnSpc>
                <a:spcPct val="150000"/>
              </a:lnSpc>
              <a:buNone/>
            </a:pPr>
            <a:r>
              <a:rPr lang="en-US" sz="2400" dirty="0"/>
              <a:t/>
            </a:r>
            <a:br>
              <a:rPr lang="en-US" sz="2400" dirty="0"/>
            </a:br>
            <a:r>
              <a:rPr lang="en-US" sz="2400" dirty="0"/>
              <a:t>The protocol aims primarily to provide privacy and data integrity between two communicating computer applications</a:t>
            </a:r>
          </a:p>
          <a:p>
            <a:pPr algn="l" rtl="0">
              <a:lnSpc>
                <a:spcPct val="250000"/>
              </a:lnSpc>
            </a:pPr>
            <a:endParaRPr lang="he-IL" dirty="0"/>
          </a:p>
        </p:txBody>
      </p:sp>
    </p:spTree>
    <p:extLst>
      <p:ext uri="{BB962C8B-B14F-4D97-AF65-F5344CB8AC3E}">
        <p14:creationId xmlns:p14="http://schemas.microsoft.com/office/powerpoint/2010/main" val="2104915393"/>
      </p:ext>
    </p:extLst>
  </p:cSld>
  <p:clrMapOvr>
    <a:masterClrMapping/>
  </p:clrMapOvr>
</p:sld>
</file>

<file path=ppt/theme/theme1.xml><?xml version="1.0" encoding="utf-8"?>
<a:theme xmlns:a="http://schemas.openxmlformats.org/drawingml/2006/main" name="פיאה">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13162</TotalTime>
  <Words>2118</Words>
  <Application>Microsoft Office PowerPoint</Application>
  <PresentationFormat>Widescreen</PresentationFormat>
  <Paragraphs>433</Paragraphs>
  <Slides>42</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Calibri</vt:lpstr>
      <vt:lpstr>Cambria Math</vt:lpstr>
      <vt:lpstr>Gisha</vt:lpstr>
      <vt:lpstr>Trebuchet MS</vt:lpstr>
      <vt:lpstr>Wingdings 3</vt:lpstr>
      <vt:lpstr>פיאה</vt:lpstr>
      <vt:lpstr>Improving Internet  Security on TLS</vt:lpstr>
      <vt:lpstr>Presentation Layout</vt:lpstr>
      <vt:lpstr>Presentation Layout</vt:lpstr>
      <vt:lpstr>Motivation</vt:lpstr>
      <vt:lpstr>Motivation</vt:lpstr>
      <vt:lpstr>Presentation Layout</vt:lpstr>
      <vt:lpstr>Project’s Goal</vt:lpstr>
      <vt:lpstr>Presentation Layout</vt:lpstr>
      <vt:lpstr>Transport Layer Security</vt:lpstr>
      <vt:lpstr>TLS Handshake Overview </vt:lpstr>
      <vt:lpstr>TLS Handshake Overview </vt:lpstr>
      <vt:lpstr>PowerPoint Presentation</vt:lpstr>
      <vt:lpstr>PowerPoint Presentation</vt:lpstr>
      <vt:lpstr>PowerPoint Presentation</vt:lpstr>
      <vt:lpstr>PowerPoint Presentation</vt:lpstr>
      <vt:lpstr>PowerPoint Presentation</vt:lpstr>
      <vt:lpstr>Keys Generation</vt:lpstr>
      <vt:lpstr>PowerPoint Presentation</vt:lpstr>
      <vt:lpstr>PowerPoint Presentation</vt:lpstr>
      <vt:lpstr>TLS Source Code – Key Division</vt:lpstr>
      <vt:lpstr>Asymmetric to Symmetric Encryption Road Map</vt:lpstr>
      <vt:lpstr>Advanced Encryption Standard</vt:lpstr>
      <vt:lpstr>PowerPoint Presentation</vt:lpstr>
      <vt:lpstr>PowerPoint Presentation</vt:lpstr>
      <vt:lpstr>PowerPoint Presentation</vt:lpstr>
      <vt:lpstr>Presentation Layout</vt:lpstr>
      <vt:lpstr>Problem</vt:lpstr>
      <vt:lpstr>Problem</vt:lpstr>
      <vt:lpstr>Today’s Process</vt:lpstr>
      <vt:lpstr>Presentation Layout</vt:lpstr>
      <vt:lpstr>Our Solution</vt:lpstr>
      <vt:lpstr>Putting It All Together</vt:lpstr>
      <vt:lpstr>Network Topology</vt:lpstr>
      <vt:lpstr>Adapted TLS Source Code </vt:lpstr>
      <vt:lpstr>Proxy Code</vt:lpstr>
      <vt:lpstr>Transfer Keys</vt:lpstr>
      <vt:lpstr>Proxy Code</vt:lpstr>
      <vt:lpstr>Proxy Code</vt:lpstr>
      <vt:lpstr>Proxy Code</vt:lpstr>
      <vt:lpstr>Desired Process</vt:lpstr>
      <vt:lpstr>Difficulties &amp; Solutions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Internet  Security on TLS</dc:title>
  <dc:creator> </dc:creator>
  <cp:lastModifiedBy>Sean Sadoun</cp:lastModifiedBy>
  <cp:revision>285</cp:revision>
  <dcterms:created xsi:type="dcterms:W3CDTF">2018-09-09T04:48:11Z</dcterms:created>
  <dcterms:modified xsi:type="dcterms:W3CDTF">2018-10-17T13:01:17Z</dcterms:modified>
</cp:coreProperties>
</file>